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2"/>
  </p:notesMasterIdLst>
  <p:sldIdLst>
    <p:sldId id="301" r:id="rId2"/>
    <p:sldId id="262" r:id="rId3"/>
    <p:sldId id="356" r:id="rId4"/>
    <p:sldId id="308" r:id="rId5"/>
    <p:sldId id="329" r:id="rId6"/>
    <p:sldId id="309" r:id="rId7"/>
    <p:sldId id="430" r:id="rId8"/>
    <p:sldId id="428" r:id="rId9"/>
    <p:sldId id="330" r:id="rId10"/>
    <p:sldId id="310" r:id="rId11"/>
    <p:sldId id="461" r:id="rId12"/>
    <p:sldId id="462" r:id="rId13"/>
    <p:sldId id="463" r:id="rId14"/>
    <p:sldId id="311" r:id="rId15"/>
    <p:sldId id="312" r:id="rId16"/>
    <p:sldId id="314" r:id="rId17"/>
    <p:sldId id="315" r:id="rId18"/>
    <p:sldId id="316" r:id="rId19"/>
    <p:sldId id="317" r:id="rId20"/>
    <p:sldId id="291" r:id="rId21"/>
    <p:sldId id="429" r:id="rId22"/>
    <p:sldId id="406" r:id="rId23"/>
    <p:sldId id="261" r:id="rId24"/>
    <p:sldId id="302" r:id="rId25"/>
    <p:sldId id="360" r:id="rId26"/>
    <p:sldId id="364" r:id="rId27"/>
    <p:sldId id="361" r:id="rId28"/>
    <p:sldId id="365" r:id="rId29"/>
    <p:sldId id="367" r:id="rId30"/>
    <p:sldId id="369" r:id="rId31"/>
    <p:sldId id="368" r:id="rId32"/>
    <p:sldId id="370" r:id="rId33"/>
    <p:sldId id="366" r:id="rId34"/>
    <p:sldId id="374" r:id="rId35"/>
    <p:sldId id="375" r:id="rId36"/>
    <p:sldId id="376" r:id="rId37"/>
    <p:sldId id="377" r:id="rId38"/>
    <p:sldId id="378" r:id="rId39"/>
    <p:sldId id="379" r:id="rId40"/>
    <p:sldId id="372" r:id="rId41"/>
  </p:sldIdLst>
  <p:sldSz cx="12192000" cy="6858000"/>
  <p:notesSz cx="6858000" cy="9144000"/>
  <p:embeddedFontLst>
    <p:embeddedFont>
      <p:font typeface="Arial Black" panose="020B0A04020102020204" pitchFamily="34" charset="0"/>
      <p:bold r:id="rId43"/>
    </p:embeddedFont>
    <p:embeddedFont>
      <p:font typeface="Calibri" panose="020F0502020204030204" pitchFamily="34" charset="0"/>
      <p:regular r:id="rId44"/>
      <p:bold r:id="rId45"/>
      <p:italic r:id="rId46"/>
      <p:boldItalic r:id="rId47"/>
    </p:embeddedFont>
    <p:embeddedFont>
      <p:font typeface="Segoe Print" panose="02000600000000000000" pitchFamily="2" charset="0"/>
      <p:regular r:id="rId48"/>
      <p:bold r:id="rId49"/>
    </p:embeddedFont>
    <p:embeddedFont>
      <p:font typeface="微软雅黑" panose="020B0503020204020204" pitchFamily="34" charset="-122"/>
      <p:regular r:id="rId50"/>
      <p:bold r:id="rId5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2">
          <p15:clr>
            <a:srgbClr val="A4A3A4"/>
          </p15:clr>
        </p15:guide>
        <p15:guide id="2" pos="3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E9E6"/>
    <a:srgbClr val="FC005D"/>
    <a:srgbClr val="FCCC54"/>
    <a:srgbClr val="330C9D"/>
    <a:srgbClr val="56C5C2"/>
    <a:srgbClr val="1A0B4B"/>
    <a:srgbClr val="270090"/>
    <a:srgbClr val="BFBFB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76ED9-134E-4240-B48E-C07659AE1026}" v="101" dt="2021-10-14T01:59:09.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0" autoAdjust="0"/>
    <p:restoredTop sz="94660" autoAdjust="0"/>
  </p:normalViewPr>
  <p:slideViewPr>
    <p:cSldViewPr snapToGrid="0">
      <p:cViewPr varScale="1">
        <p:scale>
          <a:sx n="155" d="100"/>
          <a:sy n="155" d="100"/>
        </p:scale>
        <p:origin x="180" y="174"/>
      </p:cViewPr>
      <p:guideLst>
        <p:guide orient="horz" pos="2122"/>
        <p:guide pos="3788"/>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FD021-6A73-488C-8B51-F22DABB8A545}" type="datetimeFigureOut">
              <a:rPr lang="zh-CN" altLang="en-US" smtClean="0"/>
              <a:t>2021/10/14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A0EB4-A529-4335-9B3E-020BB0F9FF7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39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D89430-7B9A-447A-B98E-4BFADBD7E617}" type="datetimeFigureOut">
              <a:rPr lang="zh-CN" altLang="en-US" smtClean="0"/>
              <a:t>2021/10/14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7814F9-BBE9-48E3-9C5C-39AEFA1A2946}"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ehind the Scenes">
    <p:spTree>
      <p:nvGrpSpPr>
        <p:cNvPr id="1" name=""/>
        <p:cNvGrpSpPr/>
        <p:nvPr/>
      </p:nvGrpSpPr>
      <p:grpSpPr>
        <a:xfrm>
          <a:off x="0" y="0"/>
          <a:ext cx="0" cy="0"/>
          <a:chOff x="0" y="0"/>
          <a:chExt cx="0" cy="0"/>
        </a:xfrm>
      </p:grpSpPr>
      <p:sp>
        <p:nvSpPr>
          <p:cNvPr id="12" name="Picture Placeholder 17"/>
          <p:cNvSpPr>
            <a:spLocks noGrp="1"/>
          </p:cNvSpPr>
          <p:nvPr>
            <p:ph type="pic" sz="quarter" idx="14"/>
          </p:nvPr>
        </p:nvSpPr>
        <p:spPr>
          <a:xfrm>
            <a:off x="3713564" y="2773687"/>
            <a:ext cx="4702295" cy="2962484"/>
          </a:xfrm>
          <a:prstGeom prst="rect">
            <a:avLst/>
          </a:prstGeom>
        </p:spPr>
        <p:txBody>
          <a:bodyPr>
            <a:normAutofit/>
          </a:bodyPr>
          <a:lstStyle>
            <a:lvl1pPr marL="0" indent="0">
              <a:buNone/>
              <a:defRPr sz="1400">
                <a:solidFill>
                  <a:schemeClr val="tx1"/>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14:prism isInverted="1"/>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与副标题">
    <p:spTree>
      <p:nvGrpSpPr>
        <p:cNvPr id="1" name=""/>
        <p:cNvGrpSpPr/>
        <p:nvPr/>
      </p:nvGrpSpPr>
      <p:grpSpPr>
        <a:xfrm>
          <a:off x="0" y="0"/>
          <a:ext cx="0" cy="0"/>
          <a:chOff x="0" y="0"/>
          <a:chExt cx="0" cy="0"/>
        </a:xfrm>
      </p:grpSpPr>
      <p:sp>
        <p:nvSpPr>
          <p:cNvPr id="164" name="标题文本"/>
          <p:cNvSpPr txBox="1">
            <a:spLocks noGrp="1"/>
          </p:cNvSpPr>
          <p:nvPr>
            <p:ph type="title" hasCustomPrompt="1"/>
          </p:nvPr>
        </p:nvSpPr>
        <p:spPr>
          <a:prstGeom prst="rect">
            <a:avLst/>
          </a:prstGeom>
        </p:spPr>
        <p:txBody>
          <a:bodyPr/>
          <a:lstStyle/>
          <a:p>
            <a:r>
              <a:t>标题文本</a:t>
            </a:r>
          </a:p>
        </p:txBody>
      </p:sp>
      <p:sp>
        <p:nvSpPr>
          <p:cNvPr id="165" name="正文级别 1…"/>
          <p:cNvSpPr txBox="1">
            <a:spLocks noGrp="1"/>
          </p:cNvSpPr>
          <p:nvPr>
            <p:ph type="body" sz="quarter"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66" name="幻灯片编号"/>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89430-7B9A-447A-B98E-4BFADBD7E617}" type="datetimeFigureOut">
              <a:rPr lang="zh-CN" altLang="en-US" smtClean="0"/>
              <a:t>2021/10/14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14F9-BBE9-48E3-9C5C-39AEFA1A294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37.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notesSlide" Target="../notesSlides/notesSlide6.xml"/><Relationship Id="rId5" Type="http://schemas.openxmlformats.org/officeDocument/2006/relationships/tags" Target="../tags/tag34.xml"/><Relationship Id="rId10" Type="http://schemas.openxmlformats.org/officeDocument/2006/relationships/slideLayout" Target="../slideLayouts/slideLayout1.xml"/><Relationship Id="rId4" Type="http://schemas.openxmlformats.org/officeDocument/2006/relationships/tags" Target="../tags/tag33.xml"/><Relationship Id="rId9" Type="http://schemas.openxmlformats.org/officeDocument/2006/relationships/tags" Target="../tags/tag38.xml"/></Relationships>
</file>

<file path=ppt/slides/_rels/slide2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8.jpe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5.png"/><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ags" Target="../tags/tag4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www.zhihuishu.com/supportService/page/stu/index.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组合 66"/>
          <p:cNvGrpSpPr/>
          <p:nvPr>
            <p:custDataLst>
              <p:tags r:id="rId1"/>
            </p:custDataLst>
          </p:nvPr>
        </p:nvGrpSpPr>
        <p:grpSpPr>
          <a:xfrm>
            <a:off x="3863414" y="3603450"/>
            <a:ext cx="8328586" cy="985275"/>
            <a:chOff x="7637775" y="5530041"/>
            <a:chExt cx="4000129" cy="646029"/>
          </a:xfrm>
          <a:solidFill>
            <a:schemeClr val="tx1"/>
          </a:solidFill>
        </p:grpSpPr>
        <p:sp>
          <p:nvSpPr>
            <p:cNvPr id="7" name="任意多边形 6"/>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grp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grpFill/>
            <a:ln>
              <a:noFill/>
            </a:ln>
          </p:spPr>
          <p:txBody>
            <a:bodyPr/>
            <a:lstStyle/>
            <a:p>
              <a:pPr eaLnBrk="1" fontAlgn="auto" hangingPunct="1">
                <a:spcBef>
                  <a:spcPts val="0"/>
                </a:spcBef>
                <a:spcAft>
                  <a:spcPts val="0"/>
                </a:spcAft>
                <a:defRPr/>
              </a:pPr>
              <a:endParaRPr lang="zh-CN" altLang="en-US" sz="1350">
                <a:latin typeface="+mn-lt"/>
                <a:ea typeface="+mn-ea"/>
              </a:endParaRPr>
            </a:p>
          </p:txBody>
        </p:sp>
      </p:grpSp>
      <p:sp>
        <p:nvSpPr>
          <p:cNvPr id="11" name="文本框 10"/>
          <p:cNvSpPr txBox="1"/>
          <p:nvPr/>
        </p:nvSpPr>
        <p:spPr>
          <a:xfrm>
            <a:off x="1007745" y="2306955"/>
            <a:ext cx="10461625" cy="1014730"/>
          </a:xfrm>
          <a:prstGeom prst="rect">
            <a:avLst/>
          </a:prstGeom>
          <a:noFill/>
        </p:spPr>
        <p:txBody>
          <a:bodyPr wrap="square" rtlCol="0">
            <a:spAutoFit/>
          </a:bodyPr>
          <a:lstStyle/>
          <a:p>
            <a:pPr algn="ctr"/>
            <a:r>
              <a:rPr kumimoji="1" lang="zh-CN" altLang="en-US" sz="6000" b="1" dirty="0"/>
              <a:t>智慧树课程学习指导</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2000" fill="hold"/>
                                        <p:tgtEl>
                                          <p:spTgt spid="11"/>
                                        </p:tgtEl>
                                        <p:attrNameLst>
                                          <p:attrName>fillcolor</p:attrName>
                                        </p:attrNameLst>
                                      </p:cBhvr>
                                      <p:to>
                                        <a:schemeClr val="accent2"/>
                                      </p:to>
                                    </p:animClr>
                                    <p:set>
                                      <p:cBhvr>
                                        <p:cTn id="16" dur="2000" fill="hold"/>
                                        <p:tgtEl>
                                          <p:spTgt spid="11"/>
                                        </p:tgtEl>
                                        <p:attrNameLst>
                                          <p:attrName>fill.type</p:attrName>
                                        </p:attrNameLst>
                                      </p:cBhvr>
                                      <p:to>
                                        <p:strVal val="solid"/>
                                      </p:to>
                                    </p:set>
                                    <p:set>
                                      <p:cBhvr>
                                        <p:cTn id="17"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0"/>
          <p:cNvSpPr>
            <a:spLocks noChangeArrowheads="1"/>
          </p:cNvSpPr>
          <p:nvPr/>
        </p:nvSpPr>
        <p:spPr bwMode="auto">
          <a:xfrm>
            <a:off x="455904" y="282577"/>
            <a:ext cx="11557000" cy="6292851"/>
          </a:xfrm>
          <a:prstGeom prst="rect">
            <a:avLst/>
          </a:prstGeom>
          <a:solidFill>
            <a:schemeClr val="bg1"/>
          </a:solidFill>
          <a:ln>
            <a:noFill/>
          </a:ln>
        </p:spPr>
        <p:txBody>
          <a:bodyPr lIns="91424" tIns="45718" rIns="91424" bIns="45718" anchor="ctr"/>
          <a:lstStyle/>
          <a:p>
            <a:pPr algn="ctr" fontAlgn="base">
              <a:spcBef>
                <a:spcPct val="0"/>
              </a:spcBef>
              <a:spcAft>
                <a:spcPct val="0"/>
              </a:spcAft>
              <a:buFont typeface="Arial" panose="020B0604020202020204" pitchFamily="34" charset="0"/>
              <a:buNone/>
            </a:pPr>
            <a:r>
              <a:rPr lang="en-US" altLang="zh-CN" dirty="0">
                <a:solidFill>
                  <a:srgbClr val="FFFFFF"/>
                </a:solidFill>
                <a:cs typeface="+mn-ea"/>
                <a:sym typeface="+mn-lt"/>
              </a:rPr>
              <a:t>IMG_3616.PNG刘先生、:</a:t>
            </a:r>
          </a:p>
          <a:p>
            <a:pPr algn="ctr" fontAlgn="base">
              <a:spcBef>
                <a:spcPct val="0"/>
              </a:spcBef>
              <a:spcAft>
                <a:spcPct val="0"/>
              </a:spcAft>
              <a:buFont typeface="Arial" panose="020B0604020202020204" pitchFamily="34" charset="0"/>
              <a:buNone/>
            </a:pPr>
            <a:r>
              <a:rPr lang="zh-CN" altLang="zh-CN" dirty="0">
                <a:solidFill>
                  <a:srgbClr val="FFFFFF"/>
                </a:solidFill>
                <a:cs typeface="+mn-ea"/>
                <a:sym typeface="+mn-lt"/>
              </a:rPr>
              <a:t>[图片 ]</a:t>
            </a:r>
          </a:p>
        </p:txBody>
      </p:sp>
      <p:sp>
        <p:nvSpPr>
          <p:cNvPr id="5" name="Lorem Ipsum"/>
          <p:cNvSpPr/>
          <p:nvPr/>
        </p:nvSpPr>
        <p:spPr bwMode="auto">
          <a:xfrm>
            <a:off x="5468620" y="975360"/>
            <a:ext cx="5745480" cy="549719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1962" tIns="32393" rIns="71962" bIns="32393"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fontAlgn="base">
              <a:spcBef>
                <a:spcPct val="0"/>
              </a:spcBef>
              <a:spcAft>
                <a:spcPts val="600"/>
              </a:spcAft>
              <a:buFont typeface="Wingdings" panose="05000000000000000000" charset="0"/>
              <a:buNone/>
            </a:pPr>
            <a:r>
              <a:rPr lang="zh-CN" altLang="en-US" sz="2800" b="1" dirty="0">
                <a:solidFill>
                  <a:srgbClr val="FF0000"/>
                </a:solidFill>
                <a:latin typeface="微软雅黑" panose="020B0503020204020204" pitchFamily="34" charset="-122"/>
                <a:ea typeface="微软雅黑" panose="020B0503020204020204" pitchFamily="34" charset="-122"/>
                <a:cs typeface="+mn-ea"/>
                <a:sym typeface="+mn-lt"/>
              </a:rPr>
              <a:t>教程</a:t>
            </a:r>
            <a:endParaRPr lang="zh-CN" altLang="en-US" sz="2400" b="1" dirty="0">
              <a:solidFill>
                <a:srgbClr val="FF0000"/>
              </a:solidFill>
              <a:latin typeface="微软雅黑" panose="020B0503020204020204" pitchFamily="34" charset="-122"/>
              <a:ea typeface="微软雅黑" panose="020B0503020204020204" pitchFamily="34" charset="-122"/>
              <a:cs typeface="+mn-ea"/>
              <a:sym typeface="+mn-lt"/>
            </a:endParaRPr>
          </a:p>
          <a:p>
            <a:pPr indent="0" algn="ctr" fontAlgn="base">
              <a:spcBef>
                <a:spcPct val="0"/>
              </a:spcBef>
              <a:spcAft>
                <a:spcPts val="600"/>
              </a:spcAft>
              <a:buFont typeface="Wingdings" panose="05000000000000000000" charset="0"/>
              <a:buNone/>
            </a:pPr>
            <a:endParaRPr lang="zh-CN" altLang="en-US" sz="2000" dirty="0">
              <a:solidFill>
                <a:schemeClr val="accent2">
                  <a:lumMod val="75000"/>
                </a:schemeClr>
              </a:solidFill>
              <a:latin typeface="微软雅黑" panose="020B0503020204020204" pitchFamily="34" charset="-122"/>
              <a:ea typeface="微软雅黑" panose="020B0503020204020204" pitchFamily="34" charset="-122"/>
              <a:cs typeface="+mn-ea"/>
              <a:sym typeface="+mn-lt"/>
            </a:endParaRPr>
          </a:p>
          <a:p>
            <a:pPr marL="342900" indent="-342900" fontAlgn="base">
              <a:spcBef>
                <a:spcPct val="0"/>
              </a:spcBef>
              <a:spcAft>
                <a:spcPts val="600"/>
              </a:spcAft>
              <a:buFont typeface="Wingdings" panose="05000000000000000000" charset="0"/>
              <a:buChar char="u"/>
            </a:pPr>
            <a:r>
              <a:rPr lang="zh-CN" altLang="en-US" sz="2000" dirty="0">
                <a:solidFill>
                  <a:schemeClr val="accent2">
                    <a:lumMod val="75000"/>
                  </a:schemeClr>
                </a:solidFill>
                <a:latin typeface="微软雅黑" panose="020B0503020204020204" pitchFamily="34" charset="-122"/>
                <a:ea typeface="微软雅黑" panose="020B0503020204020204" pitchFamily="34" charset="-122"/>
                <a:cs typeface="+mn-ea"/>
                <a:sym typeface="+mn-lt"/>
              </a:rPr>
              <a:t>智慧树视频学习进度是根据学生的累计观看时间来计算的，拖拽播放进度条是无法累计观看时间的，请认真观看视频。</a:t>
            </a:r>
          </a:p>
          <a:p>
            <a:pPr marL="342900" indent="-342900" fontAlgn="base">
              <a:spcBef>
                <a:spcPct val="0"/>
              </a:spcBef>
              <a:spcAft>
                <a:spcPts val="600"/>
              </a:spcAft>
              <a:buFont typeface="Wingdings" panose="05000000000000000000" charset="0"/>
              <a:buChar char="u"/>
            </a:pPr>
            <a:r>
              <a:rPr lang="zh-CN" altLang="en-US" sz="2000" dirty="0">
                <a:solidFill>
                  <a:schemeClr val="accent2">
                    <a:lumMod val="75000"/>
                  </a:schemeClr>
                </a:solidFill>
                <a:latin typeface="微软雅黑" panose="020B0503020204020204" pitchFamily="34" charset="-122"/>
                <a:ea typeface="微软雅黑" panose="020B0503020204020204" pitchFamily="34" charset="-122"/>
                <a:cs typeface="+mn-ea"/>
                <a:sym typeface="+mn-lt"/>
              </a:rPr>
              <a:t>当前视频观看完毕后，请手动切换至下一个小节进行播放，已完成的小节前方会出现打勾的标志 ，此时您可以获得该节视频的学习进度。若未显示打勾的标志，则说明该节视频还未完整观看完毕，请继续观看。</a:t>
            </a:r>
          </a:p>
          <a:p>
            <a:pPr marL="342900" indent="-342900" fontAlgn="base">
              <a:spcBef>
                <a:spcPct val="0"/>
              </a:spcBef>
              <a:spcAft>
                <a:spcPts val="600"/>
              </a:spcAft>
              <a:buFont typeface="Wingdings" panose="05000000000000000000" charset="0"/>
              <a:buChar char="u"/>
            </a:pPr>
            <a:r>
              <a:rPr lang="zh-CN" altLang="en-US" sz="2000" dirty="0">
                <a:solidFill>
                  <a:schemeClr val="accent2">
                    <a:lumMod val="75000"/>
                  </a:schemeClr>
                </a:solidFill>
                <a:latin typeface="微软雅黑" panose="020B0503020204020204" pitchFamily="34" charset="-122"/>
                <a:ea typeface="微软雅黑" panose="020B0503020204020204" pitchFamily="34" charset="-122"/>
                <a:cs typeface="+mn-ea"/>
                <a:sym typeface="+mn-lt"/>
              </a:rPr>
              <a:t>如果在观看视频时出现卡顿，可在全屏模式下播放器底部右下角切换</a:t>
            </a:r>
            <a:r>
              <a:rPr lang="en-US" altLang="zh-CN" sz="2000" dirty="0">
                <a:solidFill>
                  <a:schemeClr val="accent2">
                    <a:lumMod val="75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accent2">
                    <a:lumMod val="75000"/>
                  </a:schemeClr>
                </a:solidFill>
                <a:latin typeface="微软雅黑" panose="020B0503020204020204" pitchFamily="34" charset="-122"/>
                <a:ea typeface="微软雅黑" panose="020B0503020204020204" pitchFamily="34" charset="-122"/>
                <a:cs typeface="+mn-ea"/>
                <a:sym typeface="+mn-lt"/>
              </a:rPr>
              <a:t>标准</a:t>
            </a:r>
            <a:r>
              <a:rPr lang="en-US" altLang="zh-CN" sz="2000" dirty="0">
                <a:solidFill>
                  <a:schemeClr val="accent2">
                    <a:lumMod val="75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accent2">
                    <a:lumMod val="75000"/>
                  </a:schemeClr>
                </a:solidFill>
                <a:latin typeface="微软雅黑" panose="020B0503020204020204" pitchFamily="34" charset="-122"/>
                <a:ea typeface="微软雅黑" panose="020B0503020204020204" pitchFamily="34" charset="-122"/>
                <a:cs typeface="+mn-ea"/>
                <a:sym typeface="+mn-lt"/>
              </a:rPr>
              <a:t>流畅</a:t>
            </a:r>
            <a:r>
              <a:rPr lang="en-US" altLang="zh-CN" sz="2000" dirty="0">
                <a:solidFill>
                  <a:schemeClr val="accent2">
                    <a:lumMod val="75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accent2">
                    <a:lumMod val="75000"/>
                  </a:schemeClr>
                </a:solidFill>
                <a:latin typeface="微软雅黑" panose="020B0503020204020204" pitchFamily="34" charset="-122"/>
                <a:ea typeface="微软雅黑" panose="020B0503020204020204" pitchFamily="34" charset="-122"/>
                <a:cs typeface="+mn-ea"/>
                <a:sym typeface="+mn-lt"/>
              </a:rPr>
              <a:t>来调整清晰度。</a:t>
            </a:r>
          </a:p>
          <a:p>
            <a:pPr marL="342900" indent="-342900" algn="l" fontAlgn="base">
              <a:spcAft>
                <a:spcPts val="600"/>
              </a:spcAft>
              <a:buClrTx/>
              <a:buSzTx/>
              <a:buFont typeface="Wingdings" panose="05000000000000000000" charset="0"/>
              <a:buChar char="u"/>
            </a:pPr>
            <a:r>
              <a:rPr lang="zh-CN" altLang="en-US" sz="2000" dirty="0">
                <a:solidFill>
                  <a:schemeClr val="accent2">
                    <a:lumMod val="75000"/>
                  </a:schemeClr>
                </a:solidFill>
                <a:latin typeface="微软雅黑" panose="020B0503020204020204" pitchFamily="34" charset="-122"/>
                <a:ea typeface="微软雅黑" panose="020B0503020204020204" pitchFamily="34" charset="-122"/>
                <a:cs typeface="+mn-ea"/>
                <a:sym typeface="+mn-lt"/>
              </a:rPr>
              <a:t>学生也可以先下载教程视频，下载后可离线（非联网状态）观看视频，等到下次联网时会自动提交离线进度。</a:t>
            </a:r>
          </a:p>
        </p:txBody>
      </p:sp>
      <p:pic>
        <p:nvPicPr>
          <p:cNvPr id="2" name="图片 1" descr="6d64ecf3a5a8e02487e9822aa21e46c"/>
          <p:cNvPicPr>
            <a:picLocks noChangeAspect="1"/>
          </p:cNvPicPr>
          <p:nvPr/>
        </p:nvPicPr>
        <p:blipFill>
          <a:blip r:embed="rId3"/>
          <a:stretch>
            <a:fillRect/>
          </a:stretch>
        </p:blipFill>
        <p:spPr>
          <a:xfrm>
            <a:off x="1266825" y="614680"/>
            <a:ext cx="3679825" cy="573214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9" name="矩形 1"/>
          <p:cNvSpPr/>
          <p:nvPr/>
        </p:nvSpPr>
        <p:spPr>
          <a:xfrm>
            <a:off x="5185410" y="938024"/>
            <a:ext cx="6096000" cy="4066541"/>
          </a:xfrm>
          <a:prstGeom prst="rect">
            <a:avLst/>
          </a:prstGeom>
        </p:spPr>
        <p:txBody>
          <a:bodyPr>
            <a:spAutoFit/>
          </a:bodyPr>
          <a:lstStyle/>
          <a:p>
            <a:pPr lvl="0" algn="ctr"/>
            <a:r>
              <a:rPr lang="zh-CN" altLang="zh-CN" sz="2800" b="1" dirty="0">
                <a:solidFill>
                  <a:srgbClr val="FF0000"/>
                </a:solidFill>
              </a:rPr>
              <a:t>见面课</a:t>
            </a:r>
            <a:endParaRPr lang="en-US" altLang="zh-CN" sz="2400" b="1" dirty="0">
              <a:solidFill>
                <a:srgbClr val="FF0000"/>
              </a:solidFill>
            </a:endParaRPr>
          </a:p>
          <a:p>
            <a:pPr lvl="0"/>
            <a:endParaRPr lang="en-US" altLang="zh-CN" sz="2400" b="1" dirty="0"/>
          </a:p>
          <a:p>
            <a:r>
              <a:rPr lang="zh-CN" altLang="zh-CN" dirty="0"/>
              <a:t>根据以往的实际案例，有部分【混合式】课程的学生最终不及格就是由于未完成见面课部分的学习，所以请所有同学重视</a:t>
            </a:r>
            <a:r>
              <a:rPr lang="zh-CN" altLang="zh-CN" b="1" dirty="0"/>
              <a:t>见面课</a:t>
            </a:r>
            <a:r>
              <a:rPr lang="zh-CN" altLang="zh-CN" dirty="0"/>
              <a:t>。</a:t>
            </a:r>
          </a:p>
          <a:p>
            <a:endParaRPr lang="en-US" altLang="zh-CN" dirty="0"/>
          </a:p>
          <a:p>
            <a:r>
              <a:rPr lang="zh-CN" altLang="zh-CN" dirty="0"/>
              <a:t>点击</a:t>
            </a:r>
            <a:r>
              <a:rPr lang="zh-CN" altLang="zh-CN" b="1" dirty="0">
                <a:solidFill>
                  <a:srgbClr val="FF0000"/>
                </a:solidFill>
              </a:rPr>
              <a:t>【学习】</a:t>
            </a:r>
            <a:r>
              <a:rPr lang="zh-CN" altLang="zh-CN" dirty="0"/>
              <a:t>模块的</a:t>
            </a:r>
            <a:r>
              <a:rPr lang="zh-CN" altLang="zh-CN" b="1" dirty="0">
                <a:solidFill>
                  <a:srgbClr val="FF0000"/>
                </a:solidFill>
              </a:rPr>
              <a:t>播放</a:t>
            </a:r>
            <a:r>
              <a:rPr lang="zh-CN" altLang="zh-CN" dirty="0">
                <a:solidFill>
                  <a:schemeClr val="tx1"/>
                </a:solidFill>
              </a:rPr>
              <a:t>按钮</a:t>
            </a:r>
            <a:r>
              <a:rPr lang="zh-CN" altLang="zh-CN" dirty="0"/>
              <a:t>，在【教程】的右侧会有</a:t>
            </a:r>
            <a:r>
              <a:rPr lang="zh-CN" altLang="zh-CN" dirty="0">
                <a:solidFill>
                  <a:srgbClr val="FF0000"/>
                </a:solidFill>
              </a:rPr>
              <a:t>【</a:t>
            </a:r>
            <a:r>
              <a:rPr lang="zh-CN" altLang="zh-CN" b="1" dirty="0">
                <a:solidFill>
                  <a:srgbClr val="FF0000"/>
                </a:solidFill>
              </a:rPr>
              <a:t>见面课</a:t>
            </a:r>
            <a:r>
              <a:rPr lang="zh-CN" altLang="zh-CN" dirty="0">
                <a:solidFill>
                  <a:srgbClr val="FF0000"/>
                </a:solidFill>
              </a:rPr>
              <a:t>】</a:t>
            </a:r>
            <a:r>
              <a:rPr lang="zh-CN" altLang="zh-CN" dirty="0"/>
              <a:t>入口。见面课可看直播也可看回放，当学生完成相应见面课，也可直接查看单次得分情况。</a:t>
            </a:r>
          </a:p>
          <a:p>
            <a:endParaRPr lang="zh-CN" altLang="zh-CN" dirty="0"/>
          </a:p>
          <a:p>
            <a:endParaRPr lang="en-US" altLang="zh-CN" dirty="0"/>
          </a:p>
          <a:p>
            <a:endParaRPr lang="zh-CN" altLang="zh-CN" dirty="0"/>
          </a:p>
          <a:p>
            <a:r>
              <a:rPr lang="zh-CN" altLang="zh-CN" dirty="0">
                <a:solidFill>
                  <a:srgbClr val="FF6600"/>
                </a:solidFill>
              </a:rPr>
              <a:t>注：无论是观看见面课</a:t>
            </a:r>
            <a:r>
              <a:rPr lang="zh-CN" altLang="zh-CN" b="1" dirty="0">
                <a:solidFill>
                  <a:srgbClr val="FF6600"/>
                </a:solidFill>
              </a:rPr>
              <a:t>直播</a:t>
            </a:r>
            <a:r>
              <a:rPr lang="zh-CN" altLang="zh-CN" dirty="0">
                <a:solidFill>
                  <a:srgbClr val="FF6600"/>
                </a:solidFill>
              </a:rPr>
              <a:t>，还是观看见面课</a:t>
            </a:r>
            <a:r>
              <a:rPr lang="zh-CN" altLang="zh-CN" b="1" dirty="0">
                <a:solidFill>
                  <a:srgbClr val="FF6600"/>
                </a:solidFill>
              </a:rPr>
              <a:t>回放</a:t>
            </a:r>
            <a:r>
              <a:rPr lang="zh-CN" altLang="zh-CN" dirty="0">
                <a:solidFill>
                  <a:srgbClr val="FF6600"/>
                </a:solidFill>
              </a:rPr>
              <a:t>，均从该入口进入。</a:t>
            </a:r>
          </a:p>
        </p:txBody>
      </p:sp>
      <p:pic>
        <p:nvPicPr>
          <p:cNvPr id="2097170" name="图片 3" descr="894cb6e4ab3653eb7bcca9bfdc723b1"/>
          <p:cNvPicPr>
            <a:picLocks noChangeAspect="1"/>
          </p:cNvPicPr>
          <p:nvPr/>
        </p:nvPicPr>
        <p:blipFill>
          <a:blip r:embed="rId2" cstate="print"/>
          <a:stretch>
            <a:fillRect/>
          </a:stretch>
        </p:blipFill>
        <p:spPr>
          <a:xfrm>
            <a:off x="763270" y="518795"/>
            <a:ext cx="3726180" cy="5821045"/>
          </a:xfrm>
          <a:prstGeom prst="rect">
            <a:avLst/>
          </a:prstGeom>
        </p:spPr>
      </p:pic>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20" name="文本框 1"/>
          <p:cNvSpPr txBox="1"/>
          <p:nvPr/>
        </p:nvSpPr>
        <p:spPr>
          <a:xfrm>
            <a:off x="7609840" y="414020"/>
            <a:ext cx="4504055" cy="5425440"/>
          </a:xfrm>
          <a:prstGeom prst="rect">
            <a:avLst/>
          </a:prstGeom>
          <a:noFill/>
        </p:spPr>
        <p:txBody>
          <a:bodyPr wrap="square" rtlCol="0">
            <a:spAutoFit/>
          </a:bodyPr>
          <a:lstStyle/>
          <a:p>
            <a:pPr marL="285750" indent="-285750">
              <a:buFont typeface="Wingdings" panose="05000000000000000000" charset="0"/>
              <a:buChar char="u"/>
            </a:pPr>
            <a:endParaRPr lang="zh-CN" altLang="en-US"/>
          </a:p>
          <a:p>
            <a:pPr indent="0">
              <a:buFont typeface="Wingdings" panose="05000000000000000000" charset="0"/>
              <a:buNone/>
            </a:pPr>
            <a:r>
              <a:rPr lang="zh-CN" altLang="en-US"/>
              <a:t>每次见面课总分由三部分构成：签到分（</a:t>
            </a:r>
            <a:r>
              <a:rPr lang="en-US" altLang="zh-CN"/>
              <a:t>2</a:t>
            </a:r>
            <a:r>
              <a:rPr lang="zh-CN" altLang="en-US"/>
              <a:t>分）、表现分（</a:t>
            </a:r>
            <a:r>
              <a:rPr lang="en-US" altLang="zh-CN"/>
              <a:t>1</a:t>
            </a:r>
            <a:r>
              <a:rPr lang="zh-CN" altLang="en-US"/>
              <a:t>分）、测验分（</a:t>
            </a:r>
            <a:r>
              <a:rPr lang="en-US" altLang="zh-CN"/>
              <a:t>2</a:t>
            </a:r>
            <a:r>
              <a:rPr lang="zh-CN" altLang="en-US"/>
              <a:t>分）。</a:t>
            </a:r>
            <a:endParaRPr lang="zh-CN" altLang="en-US">
              <a:solidFill>
                <a:schemeClr val="accent4">
                  <a:lumMod val="75000"/>
                </a:schemeClr>
              </a:solidFill>
            </a:endParaRPr>
          </a:p>
          <a:p>
            <a:pPr indent="0">
              <a:buFont typeface="Wingdings" panose="05000000000000000000" charset="0"/>
              <a:buNone/>
            </a:pPr>
            <a:endParaRPr lang="zh-CN" altLang="en-US"/>
          </a:p>
          <a:p>
            <a:pPr marL="285750" indent="-285750">
              <a:buFont typeface="Wingdings" panose="05000000000000000000" charset="0"/>
              <a:buChar char="u"/>
            </a:pPr>
            <a:r>
              <a:rPr lang="zh-CN" altLang="en-US"/>
              <a:t> 学生可自行在网上收看见面课的直播或回放。学生只要在学习时间结束前观看完直播或回放，且进度超过</a:t>
            </a:r>
            <a:r>
              <a:rPr lang="zh-CN" altLang="en-US" b="1">
                <a:solidFill>
                  <a:srgbClr val="FF0000"/>
                </a:solidFill>
              </a:rPr>
              <a:t>80%</a:t>
            </a:r>
            <a:r>
              <a:rPr lang="zh-CN" altLang="en-US"/>
              <a:t>，即可拿到该次见面课的分数（签到分和表现分）</a:t>
            </a:r>
          </a:p>
          <a:p>
            <a:pPr indent="0">
              <a:buFont typeface="Wingdings" panose="05000000000000000000" charset="0"/>
              <a:buNone/>
            </a:pPr>
            <a:endParaRPr lang="zh-CN" altLang="en-US"/>
          </a:p>
          <a:p>
            <a:pPr marL="285750" indent="-285750">
              <a:buFont typeface="Wingdings" panose="05000000000000000000" charset="0"/>
              <a:buChar char="u"/>
            </a:pPr>
            <a:r>
              <a:rPr lang="zh-CN" altLang="en-US"/>
              <a:t>随堂测验都是客观题，提交后系统  自动批卷出分</a:t>
            </a:r>
          </a:p>
          <a:p>
            <a:pPr marL="285750" indent="-285750">
              <a:buFont typeface="Wingdings" panose="05000000000000000000" charset="0"/>
              <a:buChar char="u"/>
            </a:pPr>
            <a:endParaRPr lang="zh-CN" altLang="en-US"/>
          </a:p>
          <a:p>
            <a:pPr marL="285750" indent="-285750">
              <a:buFont typeface="Wingdings" panose="05000000000000000000" charset="0"/>
              <a:buChar char="u"/>
            </a:pPr>
            <a:r>
              <a:rPr lang="zh-CN" altLang="en-US"/>
              <a:t>随堂测验不能申请重做和查看答案，   因此提交需谨慎</a:t>
            </a:r>
          </a:p>
          <a:p>
            <a:pPr marL="285750" indent="-285750">
              <a:buFont typeface="Wingdings" panose="05000000000000000000" charset="0"/>
              <a:buChar char="u"/>
            </a:pPr>
            <a:endParaRPr lang="zh-CN" altLang="en-US"/>
          </a:p>
          <a:p>
            <a:pPr marL="285750" indent="-285750">
              <a:buFont typeface="Wingdings" panose="05000000000000000000" charset="0"/>
              <a:buChar char="u"/>
            </a:pPr>
            <a:r>
              <a:rPr lang="zh-CN" altLang="en-US"/>
              <a:t>老师何时布置随堂测验是看老师具体安排的，以老师发布为准，需要同学们及时关注见面课模块和作业考试列表变动</a:t>
            </a:r>
          </a:p>
          <a:p>
            <a:pPr marL="285750" indent="-285750">
              <a:buFont typeface="Wingdings" panose="05000000000000000000" charset="0"/>
              <a:buChar char="u"/>
            </a:pPr>
            <a:endParaRPr lang="zh-CN" altLang="en-US"/>
          </a:p>
        </p:txBody>
      </p:sp>
      <p:pic>
        <p:nvPicPr>
          <p:cNvPr id="2097171" name="图片 65" descr="https://uploader.shimo.im/f/7T0kQATddXwIZPGE.png!thumbnail"/>
          <p:cNvPicPr>
            <a:picLocks noChangeAspect="1" noChangeArrowheads="1"/>
          </p:cNvPicPr>
          <p:nvPr/>
        </p:nvPicPr>
        <p:blipFill>
          <a:blip r:embed="rId2"/>
          <a:srcRect/>
          <a:stretch>
            <a:fillRect/>
          </a:stretch>
        </p:blipFill>
        <p:spPr>
          <a:xfrm>
            <a:off x="327025" y="850900"/>
            <a:ext cx="3249930" cy="5731510"/>
          </a:xfrm>
          <a:prstGeom prst="rect">
            <a:avLst/>
          </a:prstGeom>
          <a:noFill/>
          <a:ln>
            <a:noFill/>
          </a:ln>
        </p:spPr>
      </p:pic>
      <p:pic>
        <p:nvPicPr>
          <p:cNvPr id="2097172" name="图片 66" descr="https://uploader.shimo.im/f/8eWdBwnGJig89f4V.png!thumbnail"/>
          <p:cNvPicPr>
            <a:picLocks noChangeAspect="1" noChangeArrowheads="1"/>
          </p:cNvPicPr>
          <p:nvPr/>
        </p:nvPicPr>
        <p:blipFill>
          <a:blip r:embed="rId3"/>
          <a:srcRect/>
          <a:stretch>
            <a:fillRect/>
          </a:stretch>
        </p:blipFill>
        <p:spPr>
          <a:xfrm>
            <a:off x="3947160" y="949325"/>
            <a:ext cx="3551555" cy="5796915"/>
          </a:xfrm>
          <a:prstGeom prst="rect">
            <a:avLst/>
          </a:prstGeom>
          <a:noFill/>
          <a:ln>
            <a:noFill/>
          </a:ln>
        </p:spPr>
      </p:pic>
      <p:sp>
        <p:nvSpPr>
          <p:cNvPr id="1048921" name="矩形 9"/>
          <p:cNvSpPr/>
          <p:nvPr/>
        </p:nvSpPr>
        <p:spPr>
          <a:xfrm>
            <a:off x="2228850" y="3903980"/>
            <a:ext cx="1282065" cy="54673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lstStyle/>
          <a:p>
            <a:pPr algn="ctr" eaLnBrk="1" hangingPunct="1">
              <a:buFont typeface="Arial" panose="020B0604020202020204" pitchFamily="34" charset="0"/>
              <a:buNone/>
            </a:pPr>
            <a:endParaRPr lang="zh-CN" altLang="en-US" noProof="1"/>
          </a:p>
        </p:txBody>
      </p:sp>
      <p:sp>
        <p:nvSpPr>
          <p:cNvPr id="1048922" name="矩形 2"/>
          <p:cNvSpPr/>
          <p:nvPr/>
        </p:nvSpPr>
        <p:spPr>
          <a:xfrm>
            <a:off x="4111625" y="2721610"/>
            <a:ext cx="3241040" cy="1016000"/>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lstStyle/>
          <a:p>
            <a:pPr algn="ctr" eaLnBrk="1" hangingPunct="1">
              <a:buFont typeface="Arial" panose="020B0604020202020204" pitchFamily="34" charset="0"/>
              <a:buNone/>
            </a:pPr>
            <a:endParaRPr lang="zh-CN" altLang="en-US" noProof="1"/>
          </a:p>
        </p:txBody>
      </p:sp>
      <p:sp>
        <p:nvSpPr>
          <p:cNvPr id="1048923" name="矩形 3"/>
          <p:cNvSpPr/>
          <p:nvPr/>
        </p:nvSpPr>
        <p:spPr>
          <a:xfrm>
            <a:off x="1398270" y="2778125"/>
            <a:ext cx="1106805" cy="40195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lstStyle/>
          <a:p>
            <a:pPr algn="ctr" eaLnBrk="1" hangingPunct="1">
              <a:buFont typeface="Arial" panose="020B0604020202020204" pitchFamily="34" charset="0"/>
              <a:buNone/>
            </a:pPr>
            <a:endParaRPr lang="zh-CN" altLang="en-US" noProof="1"/>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048921"/>
                                        </p:tgtEl>
                                        <p:attrNameLst>
                                          <p:attrName>style.visibility</p:attrName>
                                        </p:attrNameLst>
                                      </p:cBhvr>
                                      <p:to>
                                        <p:strVal val="visible"/>
                                      </p:to>
                                    </p:set>
                                    <p:anim calcmode="lin" valueType="num">
                                      <p:cBhvr>
                                        <p:cTn id="7" dur="500"/>
                                        <p:tgtEl>
                                          <p:spTgt spid="1048921"/>
                                        </p:tgtEl>
                                        <p:attrNameLst>
                                          <p:attrName>ppt_x</p:attrName>
                                        </p:attrNameLst>
                                      </p:cBhvr>
                                      <p:tavLst>
                                        <p:tav tm="0">
                                          <p:val>
                                            <p:strVal val="#ppt_x+#ppt_w*1.125000"/>
                                          </p:val>
                                        </p:tav>
                                        <p:tav tm="100000">
                                          <p:val>
                                            <p:strVal val="#ppt_x"/>
                                          </p:val>
                                        </p:tav>
                                      </p:tavLst>
                                    </p:anim>
                                    <p:animEffect transition="in" filter="wipe(left)">
                                      <p:cBhvr>
                                        <p:cTn id="8" dur="500"/>
                                        <p:tgtEl>
                                          <p:spTgt spid="1048921"/>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48922"/>
                                        </p:tgtEl>
                                        <p:attrNameLst>
                                          <p:attrName>style.visibility</p:attrName>
                                        </p:attrNameLst>
                                      </p:cBhvr>
                                      <p:to>
                                        <p:strVal val="visible"/>
                                      </p:to>
                                    </p:set>
                                    <p:anim calcmode="lin" valueType="num">
                                      <p:cBhvr>
                                        <p:cTn id="12" dur="500"/>
                                        <p:tgtEl>
                                          <p:spTgt spid="1048922"/>
                                        </p:tgtEl>
                                        <p:attrNameLst>
                                          <p:attrName>ppt_x</p:attrName>
                                        </p:attrNameLst>
                                      </p:cBhvr>
                                      <p:tavLst>
                                        <p:tav tm="0">
                                          <p:val>
                                            <p:strVal val="#ppt_x+#ppt_w*1.125000"/>
                                          </p:val>
                                        </p:tav>
                                        <p:tav tm="100000">
                                          <p:val>
                                            <p:strVal val="#ppt_x"/>
                                          </p:val>
                                        </p:tav>
                                      </p:tavLst>
                                    </p:anim>
                                    <p:animEffect transition="in" filter="wipe(left)">
                                      <p:cBhvr>
                                        <p:cTn id="13" dur="500"/>
                                        <p:tgtEl>
                                          <p:spTgt spid="1048922"/>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1048923"/>
                                        </p:tgtEl>
                                        <p:attrNameLst>
                                          <p:attrName>style.visibility</p:attrName>
                                        </p:attrNameLst>
                                      </p:cBhvr>
                                      <p:to>
                                        <p:strVal val="visible"/>
                                      </p:to>
                                    </p:set>
                                    <p:anim calcmode="lin" valueType="num">
                                      <p:cBhvr>
                                        <p:cTn id="17" dur="500"/>
                                        <p:tgtEl>
                                          <p:spTgt spid="1048923"/>
                                        </p:tgtEl>
                                        <p:attrNameLst>
                                          <p:attrName>ppt_x</p:attrName>
                                        </p:attrNameLst>
                                      </p:cBhvr>
                                      <p:tavLst>
                                        <p:tav tm="0">
                                          <p:val>
                                            <p:strVal val="#ppt_x+#ppt_w*1.125000"/>
                                          </p:val>
                                        </p:tav>
                                        <p:tav tm="100000">
                                          <p:val>
                                            <p:strVal val="#ppt_x"/>
                                          </p:val>
                                        </p:tav>
                                      </p:tavLst>
                                    </p:anim>
                                    <p:animEffect transition="in" filter="wipe(left)">
                                      <p:cBhvr>
                                        <p:cTn id="18" dur="500"/>
                                        <p:tgtEl>
                                          <p:spTgt spid="104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1" grpId="0" bldLvl="0" animBg="1"/>
      <p:bldP spid="1048922" grpId="0" bldLvl="0" animBg="1"/>
      <p:bldP spid="104892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图片 4"/>
          <p:cNvPicPr>
            <a:picLocks noChangeAspect="1"/>
          </p:cNvPicPr>
          <p:nvPr/>
        </p:nvPicPr>
        <p:blipFill>
          <a:blip r:embed="rId2"/>
          <a:stretch>
            <a:fillRect/>
          </a:stretch>
        </p:blipFill>
        <p:spPr>
          <a:xfrm>
            <a:off x="268605" y="227965"/>
            <a:ext cx="2894330" cy="6269990"/>
          </a:xfrm>
          <a:prstGeom prst="rect">
            <a:avLst/>
          </a:prstGeom>
        </p:spPr>
      </p:pic>
      <p:sp>
        <p:nvSpPr>
          <p:cNvPr id="1048924" name="文本框 1"/>
          <p:cNvSpPr txBox="1"/>
          <p:nvPr/>
        </p:nvSpPr>
        <p:spPr>
          <a:xfrm>
            <a:off x="7416165" y="1136650"/>
            <a:ext cx="4250690" cy="4358640"/>
          </a:xfrm>
          <a:prstGeom prst="rect">
            <a:avLst/>
          </a:prstGeom>
          <a:noFill/>
        </p:spPr>
        <p:txBody>
          <a:bodyPr wrap="square" rtlCol="0" anchor="t">
            <a:spAutoFit/>
          </a:bodyPr>
          <a:lstStyle/>
          <a:p>
            <a:pPr marL="285750" indent="-285750">
              <a:buFont typeface="Wingdings" panose="05000000000000000000" charset="0"/>
              <a:buChar char="u"/>
            </a:pPr>
            <a:r>
              <a:rPr lang="en-US" altLang="zh-CN" dirty="0">
                <a:sym typeface="+mn-ea"/>
              </a:rPr>
              <a:t>观看回放的学生请注意，若错过见面课直播，等待见面课回放视频上传，一次见面课可能分为多个视频进行上传。</a:t>
            </a:r>
          </a:p>
          <a:p>
            <a:pPr marL="285750" indent="-285750">
              <a:buFont typeface="Wingdings" panose="05000000000000000000" charset="0"/>
              <a:buChar char="u"/>
            </a:pPr>
            <a:endParaRPr lang="en-US" altLang="zh-CN" dirty="0">
              <a:sym typeface="+mn-ea"/>
            </a:endParaRPr>
          </a:p>
          <a:p>
            <a:pPr marL="285750" indent="-285750">
              <a:buFont typeface="Wingdings" panose="05000000000000000000" charset="0"/>
              <a:buChar char="u"/>
            </a:pPr>
            <a:r>
              <a:rPr lang="en-US" altLang="zh-CN" dirty="0">
                <a:sym typeface="+mn-ea"/>
              </a:rPr>
              <a:t>当出现见面课进度不增加的情况，请检查自己是否在重复观看“已观看”的部分（重复播放不记录进签到进度）或是当次见面课有多个视频但只看了第一个，未观看其他视频。</a:t>
            </a:r>
          </a:p>
          <a:p>
            <a:pPr marL="285750" indent="-285750">
              <a:buFont typeface="Wingdings" panose="05000000000000000000" charset="0"/>
              <a:buChar char="u"/>
            </a:pPr>
            <a:endParaRPr lang="en-US" altLang="zh-CN" dirty="0">
              <a:sym typeface="+mn-ea"/>
            </a:endParaRPr>
          </a:p>
          <a:p>
            <a:pPr marL="285750" indent="-285750">
              <a:buFont typeface="Wingdings" panose="05000000000000000000" charset="0"/>
              <a:buChar char="u"/>
            </a:pPr>
            <a:r>
              <a:rPr lang="en-US" altLang="zh-CN" dirty="0">
                <a:sym typeface="+mn-ea"/>
              </a:rPr>
              <a:t>操作方法：在全屏模式下，点击播放器底部的</a:t>
            </a:r>
            <a:r>
              <a:rPr lang="en-US" altLang="zh-CN" b="1" dirty="0">
                <a:solidFill>
                  <a:srgbClr val="FF0000"/>
                </a:solidFill>
                <a:sym typeface="+mn-ea"/>
              </a:rPr>
              <a:t>【记录】</a:t>
            </a:r>
            <a:r>
              <a:rPr lang="en-US" altLang="zh-CN" dirty="0">
                <a:sym typeface="+mn-ea"/>
              </a:rPr>
              <a:t>及</a:t>
            </a:r>
            <a:r>
              <a:rPr lang="en-US" altLang="zh-CN" b="1" dirty="0">
                <a:solidFill>
                  <a:srgbClr val="FF0000"/>
                </a:solidFill>
                <a:sym typeface="+mn-ea"/>
              </a:rPr>
              <a:t>【章节】</a:t>
            </a:r>
            <a:r>
              <a:rPr lang="en-US" altLang="zh-CN" dirty="0">
                <a:sym typeface="+mn-ea"/>
              </a:rPr>
              <a:t>，可以分别查看“未观看”/“已观看”的情况和当次见面课是否有多个视频。</a:t>
            </a:r>
          </a:p>
          <a:p>
            <a:endParaRPr lang="zh-CN" altLang="en-US"/>
          </a:p>
        </p:txBody>
      </p:sp>
      <p:pic>
        <p:nvPicPr>
          <p:cNvPr id="2097174" name="图片 55" descr="APP图4.5"/>
          <p:cNvPicPr>
            <a:picLocks noChangeAspect="1"/>
          </p:cNvPicPr>
          <p:nvPr/>
        </p:nvPicPr>
        <p:blipFill>
          <a:blip r:embed="rId3"/>
          <a:stretch>
            <a:fillRect/>
          </a:stretch>
        </p:blipFill>
        <p:spPr>
          <a:xfrm>
            <a:off x="3162935" y="732790"/>
            <a:ext cx="3827780" cy="2308860"/>
          </a:xfrm>
          <a:prstGeom prst="rect">
            <a:avLst/>
          </a:prstGeom>
          <a:ln w="12700" cmpd="sng">
            <a:solidFill>
              <a:schemeClr val="accent6">
                <a:lumMod val="20000"/>
                <a:lumOff val="80000"/>
              </a:schemeClr>
            </a:solidFill>
            <a:prstDash val="solid"/>
          </a:ln>
        </p:spPr>
      </p:pic>
      <p:pic>
        <p:nvPicPr>
          <p:cNvPr id="2097175" name="图片 56" descr="APP图4.6"/>
          <p:cNvPicPr>
            <a:picLocks noChangeAspect="1"/>
          </p:cNvPicPr>
          <p:nvPr/>
        </p:nvPicPr>
        <p:blipFill>
          <a:blip r:embed="rId4"/>
          <a:stretch>
            <a:fillRect/>
          </a:stretch>
        </p:blipFill>
        <p:spPr>
          <a:xfrm>
            <a:off x="3183890" y="3615690"/>
            <a:ext cx="3786505" cy="2311400"/>
          </a:xfrm>
          <a:prstGeom prst="rect">
            <a:avLst/>
          </a:prstGeom>
          <a:ln w="12700" cmpd="sng">
            <a:solidFill>
              <a:schemeClr val="accent6">
                <a:lumMod val="20000"/>
                <a:lumOff val="80000"/>
              </a:schemeClr>
            </a:solidFill>
            <a:prstDash val="solid"/>
          </a:ln>
        </p:spPr>
      </p:pic>
      <p:sp>
        <p:nvSpPr>
          <p:cNvPr id="1048925" name="矩形 9"/>
          <p:cNvSpPr/>
          <p:nvPr/>
        </p:nvSpPr>
        <p:spPr>
          <a:xfrm>
            <a:off x="659765" y="2524125"/>
            <a:ext cx="2067560" cy="168084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lstStyle/>
          <a:p>
            <a:pPr algn="ctr" eaLnBrk="1" hangingPunct="1">
              <a:buFont typeface="Arial" panose="020B0604020202020204" pitchFamily="34" charset="0"/>
              <a:buNone/>
            </a:pPr>
            <a:endParaRPr lang="zh-CN" altLang="en-US" noProof="1"/>
          </a:p>
        </p:txBody>
      </p:sp>
      <p:sp>
        <p:nvSpPr>
          <p:cNvPr id="1048926" name="矩形 2"/>
          <p:cNvSpPr/>
          <p:nvPr/>
        </p:nvSpPr>
        <p:spPr>
          <a:xfrm>
            <a:off x="5006975" y="3894455"/>
            <a:ext cx="1084580" cy="1151255"/>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lstStyle/>
          <a:p>
            <a:pPr algn="ctr" eaLnBrk="1" hangingPunct="1">
              <a:buFont typeface="Arial" panose="020B0604020202020204" pitchFamily="34" charset="0"/>
              <a:buNone/>
            </a:pPr>
            <a:endParaRPr lang="zh-CN" altLang="en-US" noProof="1"/>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048925"/>
                                        </p:tgtEl>
                                        <p:attrNameLst>
                                          <p:attrName>style.visibility</p:attrName>
                                        </p:attrNameLst>
                                      </p:cBhvr>
                                      <p:to>
                                        <p:strVal val="visible"/>
                                      </p:to>
                                    </p:set>
                                    <p:anim calcmode="lin" valueType="num">
                                      <p:cBhvr>
                                        <p:cTn id="7" dur="500"/>
                                        <p:tgtEl>
                                          <p:spTgt spid="1048925"/>
                                        </p:tgtEl>
                                        <p:attrNameLst>
                                          <p:attrName>ppt_x</p:attrName>
                                        </p:attrNameLst>
                                      </p:cBhvr>
                                      <p:tavLst>
                                        <p:tav tm="0">
                                          <p:val>
                                            <p:strVal val="#ppt_x+#ppt_w*1.125000"/>
                                          </p:val>
                                        </p:tav>
                                        <p:tav tm="100000">
                                          <p:val>
                                            <p:strVal val="#ppt_x"/>
                                          </p:val>
                                        </p:tav>
                                      </p:tavLst>
                                    </p:anim>
                                    <p:animEffect transition="in" filter="wipe(left)">
                                      <p:cBhvr>
                                        <p:cTn id="8" dur="500"/>
                                        <p:tgtEl>
                                          <p:spTgt spid="1048925"/>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48926"/>
                                        </p:tgtEl>
                                        <p:attrNameLst>
                                          <p:attrName>style.visibility</p:attrName>
                                        </p:attrNameLst>
                                      </p:cBhvr>
                                      <p:to>
                                        <p:strVal val="visible"/>
                                      </p:to>
                                    </p:set>
                                    <p:anim calcmode="lin" valueType="num">
                                      <p:cBhvr>
                                        <p:cTn id="12" dur="500"/>
                                        <p:tgtEl>
                                          <p:spTgt spid="1048926"/>
                                        </p:tgtEl>
                                        <p:attrNameLst>
                                          <p:attrName>ppt_x</p:attrName>
                                        </p:attrNameLst>
                                      </p:cBhvr>
                                      <p:tavLst>
                                        <p:tav tm="0">
                                          <p:val>
                                            <p:strVal val="#ppt_x+#ppt_w*1.125000"/>
                                          </p:val>
                                        </p:tav>
                                        <p:tav tm="100000">
                                          <p:val>
                                            <p:strVal val="#ppt_x"/>
                                          </p:val>
                                        </p:tav>
                                      </p:tavLst>
                                    </p:anim>
                                    <p:animEffect transition="in" filter="wipe(left)">
                                      <p:cBhvr>
                                        <p:cTn id="13" dur="500"/>
                                        <p:tgtEl>
                                          <p:spTgt spid="1048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5" grpId="0" bldLvl="0" animBg="1"/>
      <p:bldP spid="104892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IMG_2467.PNG"/>
          <p:cNvPicPr>
            <a:picLocks noChangeAspect="1"/>
          </p:cNvPicPr>
          <p:nvPr/>
        </p:nvPicPr>
        <p:blipFill rotWithShape="1">
          <a:blip r:embed="rId2" cstate="print">
            <a:extLst>
              <a:ext uri="{28A0092B-C50C-407E-A947-70E740481C1C}">
                <a14:useLocalDpi xmlns:a14="http://schemas.microsoft.com/office/drawing/2010/main" val="0"/>
              </a:ext>
            </a:extLst>
          </a:blip>
          <a:srcRect l="294" t="2206" r="-5188"/>
          <a:stretch>
            <a:fillRect/>
          </a:stretch>
        </p:blipFill>
        <p:spPr>
          <a:xfrm>
            <a:off x="106198" y="439579"/>
            <a:ext cx="3936437" cy="5794600"/>
          </a:xfrm>
          <a:prstGeom prst="rect">
            <a:avLst/>
          </a:prstGeom>
        </p:spPr>
      </p:pic>
      <p:pic>
        <p:nvPicPr>
          <p:cNvPr id="7" name="图片 6"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792" y="444500"/>
            <a:ext cx="3785616" cy="5943600"/>
          </a:xfrm>
          <a:prstGeom prst="rect">
            <a:avLst/>
          </a:prstGeom>
        </p:spPr>
      </p:pic>
      <p:sp>
        <p:nvSpPr>
          <p:cNvPr id="9" name="矩形 8"/>
          <p:cNvSpPr/>
          <p:nvPr/>
        </p:nvSpPr>
        <p:spPr>
          <a:xfrm>
            <a:off x="7709535" y="475248"/>
            <a:ext cx="4076700" cy="5723890"/>
          </a:xfrm>
          <a:prstGeom prst="rect">
            <a:avLst/>
          </a:prstGeom>
        </p:spPr>
        <p:txBody>
          <a:bodyPr wrap="square">
            <a:spAutoFit/>
          </a:bodyPr>
          <a:lstStyle/>
          <a:p>
            <a:pPr algn="ctr"/>
            <a:r>
              <a:rPr lang="zh-CN" altLang="en-US" sz="2400" b="1" dirty="0">
                <a:solidFill>
                  <a:srgbClr val="FF0000"/>
                </a:solidFill>
              </a:rPr>
              <a:t>作业考试</a:t>
            </a:r>
          </a:p>
          <a:p>
            <a:pPr algn="ctr"/>
            <a:endParaRPr lang="en-US" altLang="zh-CN" dirty="0"/>
          </a:p>
          <a:p>
            <a:r>
              <a:rPr lang="zh-CN" altLang="en-US" dirty="0"/>
              <a:t>点开</a:t>
            </a:r>
            <a:r>
              <a:rPr lang="en-US" altLang="zh-CN" dirty="0">
                <a:solidFill>
                  <a:srgbClr val="FF0000"/>
                </a:solidFill>
              </a:rPr>
              <a:t>【</a:t>
            </a:r>
            <a:r>
              <a:rPr lang="zh-CN" altLang="en-US" dirty="0">
                <a:solidFill>
                  <a:srgbClr val="FF0000"/>
                </a:solidFill>
              </a:rPr>
              <a:t>作业考试</a:t>
            </a:r>
            <a:r>
              <a:rPr lang="en-US" altLang="zh-CN" dirty="0">
                <a:solidFill>
                  <a:srgbClr val="FF0000"/>
                </a:solidFill>
              </a:rPr>
              <a:t>】</a:t>
            </a:r>
            <a:r>
              <a:rPr lang="zh-CN" altLang="en-US" dirty="0"/>
              <a:t>，能看到所有的章节测试和期末考试，章节测试和期末考试都有提交的截止时间，规定时间内完成即可。</a:t>
            </a:r>
          </a:p>
          <a:p>
            <a:r>
              <a:rPr lang="zh-CN" altLang="en-US" dirty="0">
                <a:sym typeface="+mn-ea"/>
              </a:rPr>
              <a:t>每个章节测试最多可申请</a:t>
            </a:r>
            <a:r>
              <a:rPr lang="en-US" altLang="zh-CN" dirty="0">
                <a:solidFill>
                  <a:srgbClr val="FF0000"/>
                </a:solidFill>
                <a:sym typeface="+mn-ea"/>
              </a:rPr>
              <a:t>3</a:t>
            </a:r>
            <a:r>
              <a:rPr lang="zh-CN" altLang="en-US" dirty="0">
                <a:solidFill>
                  <a:srgbClr val="FF0000"/>
                </a:solidFill>
                <a:sym typeface="+mn-ea"/>
              </a:rPr>
              <a:t>次</a:t>
            </a:r>
            <a:r>
              <a:rPr lang="zh-CN" altLang="en-US" dirty="0">
                <a:sym typeface="+mn-ea"/>
              </a:rPr>
              <a:t>重做，以</a:t>
            </a:r>
            <a:r>
              <a:rPr lang="zh-CN" altLang="en-US" dirty="0">
                <a:solidFill>
                  <a:srgbClr val="FF0000"/>
                </a:solidFill>
                <a:sym typeface="+mn-ea"/>
              </a:rPr>
              <a:t>最后一次</a:t>
            </a:r>
            <a:r>
              <a:rPr lang="zh-CN" altLang="en-US" dirty="0">
                <a:sym typeface="+mn-ea"/>
              </a:rPr>
              <a:t>答题成绩为准。</a:t>
            </a:r>
            <a:endParaRPr lang="en-US" altLang="zh-CN" dirty="0"/>
          </a:p>
          <a:p>
            <a:endParaRPr lang="en-US" altLang="zh-CN" dirty="0"/>
          </a:p>
          <a:p>
            <a:r>
              <a:rPr lang="zh-CN" altLang="zh-CN" dirty="0">
                <a:solidFill>
                  <a:srgbClr val="FF6600"/>
                </a:solidFill>
              </a:rPr>
              <a:t>注：超过课程学习时间，章测试将无法提交，请注意章测试的</a:t>
            </a:r>
            <a:r>
              <a:rPr lang="zh-CN" altLang="zh-CN" b="1" dirty="0">
                <a:solidFill>
                  <a:srgbClr val="FF6600"/>
                </a:solidFill>
              </a:rPr>
              <a:t>截止时间</a:t>
            </a:r>
            <a:r>
              <a:rPr lang="zh-CN" altLang="zh-CN" dirty="0">
                <a:solidFill>
                  <a:srgbClr val="FF6600"/>
                </a:solidFill>
              </a:rPr>
              <a:t>。</a:t>
            </a:r>
          </a:p>
          <a:p>
            <a:r>
              <a:rPr lang="zh-CN" altLang="zh-CN" b="1" dirty="0">
                <a:solidFill>
                  <a:srgbClr val="FF6600"/>
                </a:solidFill>
              </a:rPr>
              <a:t>考试</a:t>
            </a:r>
            <a:r>
              <a:rPr lang="zh-CN" altLang="zh-CN" dirty="0">
                <a:solidFill>
                  <a:srgbClr val="FF6600"/>
                </a:solidFill>
              </a:rPr>
              <a:t>有相应的开放及截止时间，考试开放之时，也就是学习结束之时，即除了考试，其他任何学习相关的内容均不再计分。</a:t>
            </a:r>
          </a:p>
          <a:p>
            <a:r>
              <a:rPr lang="zh-CN" altLang="zh-CN" dirty="0">
                <a:solidFill>
                  <a:srgbClr val="FF6600"/>
                </a:solidFill>
              </a:rPr>
              <a:t>考试都是有时间限制的，不要抱着“看一看”的心理去打开考试，试卷打开后，即使关闭</a:t>
            </a:r>
            <a:r>
              <a:rPr lang="en-US" altLang="zh-CN" dirty="0">
                <a:solidFill>
                  <a:srgbClr val="FF6600"/>
                </a:solidFill>
              </a:rPr>
              <a:t>APP</a:t>
            </a:r>
            <a:r>
              <a:rPr lang="zh-CN" altLang="zh-CN" dirty="0">
                <a:solidFill>
                  <a:srgbClr val="FF6600"/>
                </a:solidFill>
              </a:rPr>
              <a:t>，时间仍会继续计时，一旦考试时限到了，试卷将会被系统自动提交。</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0"/>
          <p:cNvSpPr>
            <a:spLocks noChangeArrowheads="1"/>
          </p:cNvSpPr>
          <p:nvPr/>
        </p:nvSpPr>
        <p:spPr bwMode="auto">
          <a:xfrm>
            <a:off x="317500" y="282577"/>
            <a:ext cx="11557000" cy="6292851"/>
          </a:xfrm>
          <a:prstGeom prst="rect">
            <a:avLst/>
          </a:prstGeom>
          <a:solidFill>
            <a:schemeClr val="bg1"/>
          </a:solidFill>
          <a:ln>
            <a:noFill/>
          </a:ln>
        </p:spPr>
        <p:txBody>
          <a:bodyPr lIns="91424" tIns="45718" rIns="91424" bIns="45718" anchor="ctr"/>
          <a:lstStyle/>
          <a:p>
            <a:pPr algn="ctr" fontAlgn="base">
              <a:spcBef>
                <a:spcPct val="0"/>
              </a:spcBef>
              <a:spcAft>
                <a:spcPct val="0"/>
              </a:spcAft>
              <a:buFont typeface="Arial" panose="020B0604020202020204" pitchFamily="34" charset="0"/>
              <a:buNone/>
            </a:pPr>
            <a:endParaRPr lang="zh-CN" altLang="zh-CN">
              <a:solidFill>
                <a:srgbClr val="FFFFFF"/>
              </a:solidFill>
              <a:cs typeface="+mn-ea"/>
              <a:sym typeface="+mn-lt"/>
            </a:endParaRPr>
          </a:p>
        </p:txBody>
      </p:sp>
      <p:sp>
        <p:nvSpPr>
          <p:cNvPr id="4" name="文本框 5"/>
          <p:cNvSpPr txBox="1"/>
          <p:nvPr/>
        </p:nvSpPr>
        <p:spPr>
          <a:xfrm>
            <a:off x="7874000" y="401320"/>
            <a:ext cx="4001135" cy="751840"/>
          </a:xfrm>
          <a:prstGeom prst="rect">
            <a:avLst/>
          </a:prstGeom>
          <a:noFill/>
        </p:spPr>
        <p:txBody>
          <a:bodyPr wrap="square" lIns="91386" tIns="45710" rIns="91386" bIns="45710" rtlCol="0">
            <a:spAutoFit/>
          </a:bodyPr>
          <a:lstStyle/>
          <a:p>
            <a:pPr lvl="0" algn="l">
              <a:buClrTx/>
              <a:buSzTx/>
              <a:buFontTx/>
            </a:pPr>
            <a:r>
              <a:rPr lang="en-US" altLang="zh-CN" sz="43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3.</a:t>
            </a:r>
            <a:r>
              <a:rPr lang="zh-CN" altLang="en-US" sz="43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成绩考核规则</a:t>
            </a:r>
            <a:endParaRPr lang="zh-CN" altLang="en-US" sz="4300" b="1" dirty="0">
              <a:solidFill>
                <a:srgbClr val="B83D68"/>
              </a:solidFill>
              <a:latin typeface="微软雅黑" panose="020B0503020204020204" pitchFamily="34" charset="-122"/>
              <a:ea typeface="微软雅黑" panose="020B0503020204020204" pitchFamily="34" charset="-122"/>
              <a:cs typeface="+mn-ea"/>
              <a:sym typeface="+mn-lt"/>
            </a:endParaRPr>
          </a:p>
        </p:txBody>
      </p:sp>
      <p:sp>
        <p:nvSpPr>
          <p:cNvPr id="5" name="Lorem Ipsum"/>
          <p:cNvSpPr/>
          <p:nvPr/>
        </p:nvSpPr>
        <p:spPr bwMode="auto">
          <a:xfrm>
            <a:off x="7727950" y="1574166"/>
            <a:ext cx="3746510" cy="443484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1962" tIns="32393" rIns="71962" bIns="32393"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ts val="600"/>
              </a:spcAft>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在学习过程中，学生可通过</a:t>
            </a:r>
            <a:r>
              <a:rPr lang="zh-CN" altLang="en-US" b="1" dirty="0">
                <a:solidFill>
                  <a:srgbClr val="FF0000"/>
                </a:solidFill>
                <a:latin typeface="微软雅黑" panose="020B0503020204020204" pitchFamily="34" charset="-122"/>
                <a:ea typeface="微软雅黑" panose="020B0503020204020204" pitchFamily="34" charset="-122"/>
                <a:cs typeface="+mn-ea"/>
                <a:sym typeface="+mn-lt"/>
              </a:rPr>
              <a:t>【学习】</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模块中的</a:t>
            </a:r>
            <a:r>
              <a:rPr lang="zh-CN" altLang="en-US" b="1" dirty="0">
                <a:solidFill>
                  <a:srgbClr val="FF0000"/>
                </a:solidFill>
                <a:latin typeface="微软雅黑" panose="020B0503020204020204" pitchFamily="34" charset="-122"/>
                <a:ea typeface="微软雅黑" panose="020B0503020204020204" pitchFamily="34" charset="-122"/>
                <a:cs typeface="+mn-ea"/>
                <a:sym typeface="+mn-lt"/>
              </a:rPr>
              <a:t>【成绩分析】</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来查看当前获得的参考分数。也可查看该门课的当前成绩、学习时间、考试时间、成绩规则。</a:t>
            </a:r>
            <a:endParaRPr lang="zh-CN" altLang="en-US" b="1" dirty="0">
              <a:solidFill>
                <a:schemeClr val="tx1"/>
              </a:solidFill>
              <a:cs typeface="+mn-ea"/>
              <a:sym typeface="+mn-lt"/>
            </a:endParaRPr>
          </a:p>
          <a:p>
            <a:pPr>
              <a:lnSpc>
                <a:spcPct val="150000"/>
              </a:lnSpc>
            </a:pPr>
            <a:r>
              <a:rPr lang="zh-CN" altLang="en-US" b="1" dirty="0">
                <a:solidFill>
                  <a:srgbClr val="FF0000"/>
                </a:solidFill>
                <a:cs typeface="+mn-ea"/>
                <a:sym typeface="+mn-lt"/>
              </a:rPr>
              <a:t>平时分</a:t>
            </a:r>
            <a:r>
              <a:rPr lang="zh-CN" altLang="en-US" dirty="0">
                <a:solidFill>
                  <a:schemeClr val="tx1"/>
                </a:solidFill>
                <a:cs typeface="+mn-ea"/>
                <a:sym typeface="+mn-lt"/>
              </a:rPr>
              <a:t>由三部分组成：</a:t>
            </a:r>
          </a:p>
          <a:p>
            <a:pPr>
              <a:lnSpc>
                <a:spcPct val="150000"/>
              </a:lnSpc>
            </a:pPr>
            <a:r>
              <a:rPr lang="en-US" altLang="zh-CN" dirty="0">
                <a:solidFill>
                  <a:schemeClr val="tx1"/>
                </a:solidFill>
                <a:cs typeface="+mn-ea"/>
                <a:sym typeface="+mn-lt"/>
              </a:rPr>
              <a:t>1</a:t>
            </a:r>
            <a:r>
              <a:rPr lang="zh-CN" altLang="en-US" dirty="0">
                <a:solidFill>
                  <a:schemeClr val="tx1"/>
                </a:solidFill>
                <a:cs typeface="+mn-ea"/>
                <a:sym typeface="+mn-lt"/>
              </a:rPr>
              <a:t>、我的进度</a:t>
            </a:r>
          </a:p>
          <a:p>
            <a:pPr>
              <a:lnSpc>
                <a:spcPct val="150000"/>
              </a:lnSpc>
            </a:pPr>
            <a:r>
              <a:rPr lang="en-US" altLang="zh-CN" dirty="0">
                <a:solidFill>
                  <a:schemeClr val="tx1"/>
                </a:solidFill>
                <a:cs typeface="+mn-ea"/>
                <a:sym typeface="+mn-lt"/>
              </a:rPr>
              <a:t>2</a:t>
            </a:r>
            <a:r>
              <a:rPr lang="zh-CN" altLang="en-US" dirty="0">
                <a:solidFill>
                  <a:schemeClr val="tx1"/>
                </a:solidFill>
                <a:cs typeface="+mn-ea"/>
                <a:sym typeface="+mn-lt"/>
              </a:rPr>
              <a:t>、学习习惯</a:t>
            </a:r>
          </a:p>
          <a:p>
            <a:pPr>
              <a:lnSpc>
                <a:spcPct val="150000"/>
              </a:lnSpc>
            </a:pPr>
            <a:r>
              <a:rPr lang="en-US" altLang="zh-CN" dirty="0">
                <a:solidFill>
                  <a:schemeClr val="tx1"/>
                </a:solidFill>
                <a:cs typeface="+mn-ea"/>
                <a:sym typeface="+mn-lt"/>
              </a:rPr>
              <a:t>3</a:t>
            </a:r>
            <a:r>
              <a:rPr lang="zh-CN" altLang="en-US" dirty="0">
                <a:solidFill>
                  <a:schemeClr val="tx1"/>
                </a:solidFill>
                <a:cs typeface="+mn-ea"/>
                <a:sym typeface="+mn-lt"/>
              </a:rPr>
              <a:t>、问答互动</a:t>
            </a:r>
          </a:p>
          <a:p>
            <a:pPr>
              <a:lnSpc>
                <a:spcPct val="150000"/>
              </a:lnSpc>
            </a:pPr>
            <a:r>
              <a:rPr lang="zh-CN" altLang="en-US" dirty="0">
                <a:solidFill>
                  <a:schemeClr val="tx1"/>
                </a:solidFill>
                <a:cs typeface="+mn-ea"/>
                <a:sym typeface="+mn-lt"/>
              </a:rPr>
              <a:t>点击</a:t>
            </a:r>
            <a:r>
              <a:rPr lang="zh-CN" altLang="en-US" b="1" dirty="0">
                <a:solidFill>
                  <a:srgbClr val="FF0000"/>
                </a:solidFill>
                <a:cs typeface="+mn-ea"/>
                <a:sym typeface="+mn-lt"/>
              </a:rPr>
              <a:t>【平时分攻略】</a:t>
            </a:r>
            <a:r>
              <a:rPr lang="zh-CN" altLang="en-US" dirty="0">
                <a:solidFill>
                  <a:schemeClr val="tx1"/>
                </a:solidFill>
                <a:cs typeface="+mn-ea"/>
                <a:sym typeface="+mn-lt"/>
              </a:rPr>
              <a:t>图标，可以进入查看具体的获取指南。</a:t>
            </a:r>
          </a:p>
          <a:p>
            <a:pPr>
              <a:lnSpc>
                <a:spcPct val="150000"/>
              </a:lnSpc>
            </a:pPr>
            <a:endPar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pic>
        <p:nvPicPr>
          <p:cNvPr id="2" name="图片 1" descr="577fbee490e536a5e7ebec55e33b29c"/>
          <p:cNvPicPr>
            <a:picLocks noChangeAspect="1"/>
          </p:cNvPicPr>
          <p:nvPr/>
        </p:nvPicPr>
        <p:blipFill>
          <a:blip r:embed="rId3"/>
          <a:stretch>
            <a:fillRect/>
          </a:stretch>
        </p:blipFill>
        <p:spPr>
          <a:xfrm>
            <a:off x="236220" y="282575"/>
            <a:ext cx="3539490" cy="6354445"/>
          </a:xfrm>
          <a:prstGeom prst="rect">
            <a:avLst/>
          </a:prstGeom>
        </p:spPr>
      </p:pic>
      <p:pic>
        <p:nvPicPr>
          <p:cNvPr id="3" name="图片 2" descr="dc9c1b00d8a71ac53bda465f5461379"/>
          <p:cNvPicPr>
            <a:picLocks noChangeAspect="1"/>
          </p:cNvPicPr>
          <p:nvPr/>
        </p:nvPicPr>
        <p:blipFill>
          <a:blip r:embed="rId4"/>
          <a:stretch>
            <a:fillRect/>
          </a:stretch>
        </p:blipFill>
        <p:spPr>
          <a:xfrm>
            <a:off x="3904615" y="826135"/>
            <a:ext cx="3542665" cy="563499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27324" y="4146286"/>
            <a:ext cx="8918376" cy="1089660"/>
          </a:xfrm>
          <a:prstGeom prst="rect">
            <a:avLst/>
          </a:prstGeom>
          <a:solidFill>
            <a:schemeClr val="accent5">
              <a:lumMod val="20000"/>
              <a:lumOff val="80000"/>
            </a:schemeClr>
          </a:solidFill>
        </p:spPr>
        <p:txBody>
          <a:bodyPr wrap="square" lIns="121917" tIns="60958" rIns="121917" bIns="60958" rtlCol="0">
            <a:spAutoFit/>
          </a:bodyPr>
          <a:lstStyle/>
          <a:p>
            <a:endParaRPr lang="en-US" altLang="zh-CN" sz="2100" b="1" dirty="0">
              <a:cs typeface="+mn-ea"/>
              <a:sym typeface="+mn-lt"/>
            </a:endParaRPr>
          </a:p>
          <a:p>
            <a:r>
              <a:rPr lang="zh-CN" altLang="en-US" sz="2100" dirty="0">
                <a:cs typeface="+mn-ea"/>
                <a:sym typeface="+mn-lt"/>
              </a:rPr>
              <a:t>学习进度得分=5*（课程视频完成数+章测试完成数）/ （课程视频总数+章测试总数）</a:t>
            </a:r>
          </a:p>
        </p:txBody>
      </p:sp>
      <p:sp>
        <p:nvSpPr>
          <p:cNvPr id="4" name="矩形 3"/>
          <p:cNvSpPr/>
          <p:nvPr/>
        </p:nvSpPr>
        <p:spPr>
          <a:xfrm>
            <a:off x="1520826" y="494226"/>
            <a:ext cx="2946400" cy="829945"/>
          </a:xfrm>
          <a:prstGeom prst="rect">
            <a:avLst/>
          </a:prstGeom>
        </p:spPr>
        <p:txBody>
          <a:bodyPr wrap="square">
            <a:spAutoFit/>
          </a:bodyPr>
          <a:lstStyle/>
          <a:p>
            <a:pPr>
              <a:lnSpc>
                <a:spcPct val="150000"/>
              </a:lnSpc>
            </a:pPr>
            <a:r>
              <a:rPr lang="zh-CN" altLang="en-US" sz="3200" b="1" dirty="0">
                <a:solidFill>
                  <a:srgbClr val="FF0000"/>
                </a:solidFill>
                <a:latin typeface="+mj-ea"/>
                <a:ea typeface="+mj-ea"/>
                <a:cs typeface="+mn-ea"/>
                <a:sym typeface="+mn-lt"/>
              </a:rPr>
              <a:t>我的进度</a:t>
            </a:r>
          </a:p>
        </p:txBody>
      </p:sp>
      <p:pic>
        <p:nvPicPr>
          <p:cNvPr id="7" name="图片 6"/>
          <p:cNvPicPr>
            <a:picLocks noChangeAspect="1"/>
          </p:cNvPicPr>
          <p:nvPr/>
        </p:nvPicPr>
        <p:blipFill>
          <a:blip r:embed="rId2"/>
          <a:stretch>
            <a:fillRect/>
          </a:stretch>
        </p:blipFill>
        <p:spPr>
          <a:xfrm>
            <a:off x="2406015" y="1927860"/>
            <a:ext cx="6236335" cy="19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4450" y="1463040"/>
            <a:ext cx="5874663" cy="4246245"/>
          </a:xfrm>
          <a:prstGeom prst="rect">
            <a:avLst/>
          </a:prstGeom>
          <a:solidFill>
            <a:schemeClr val="accent5">
              <a:lumMod val="20000"/>
              <a:lumOff val="80000"/>
            </a:schemeClr>
          </a:solidFill>
          <a:ln>
            <a:solidFill>
              <a:schemeClr val="accent1"/>
            </a:solidFill>
          </a:ln>
        </p:spPr>
        <p:txBody>
          <a:bodyPr wrap="square" rtlCol="0">
            <a:spAutoFit/>
          </a:bodyPr>
          <a:lstStyle/>
          <a:p>
            <a:endParaRPr lang="zh-CN" altLang="en-US" b="1" dirty="0">
              <a:cs typeface="+mn-ea"/>
              <a:sym typeface="+mn-lt"/>
            </a:endParaRPr>
          </a:p>
          <a:p>
            <a:pPr marL="285750" indent="-285750">
              <a:buFont typeface="Wingdings" panose="05000000000000000000" charset="0"/>
              <a:buChar char="Ø"/>
            </a:pPr>
            <a:r>
              <a:rPr dirty="0">
                <a:cs typeface="+mn-ea"/>
                <a:sym typeface="+mn-lt"/>
              </a:rPr>
              <a:t>学习习惯分获取方式说明：</a:t>
            </a:r>
          </a:p>
          <a:p>
            <a:pPr indent="0">
              <a:buFont typeface="Wingdings" panose="05000000000000000000" charset="0"/>
              <a:buNone/>
            </a:pPr>
            <a:endParaRPr dirty="0">
              <a:cs typeface="+mn-ea"/>
              <a:sym typeface="+mn-lt"/>
            </a:endParaRPr>
          </a:p>
          <a:p>
            <a:pPr marL="285750" indent="-285750">
              <a:buFont typeface="Wingdings" panose="05000000000000000000" charset="0"/>
              <a:buChar char="Ø"/>
            </a:pPr>
            <a:r>
              <a:rPr dirty="0">
                <a:cs typeface="+mn-ea"/>
                <a:sym typeface="+mn-lt"/>
              </a:rPr>
              <a:t> 某一天的学习时长达到建议学习时长的25分钟则记一次规律学习（重复观看视频的时长不计入），规律学习达到一定的次数可获得全部的习惯分。</a:t>
            </a:r>
          </a:p>
          <a:p>
            <a:pPr indent="0">
              <a:buFont typeface="Wingdings" panose="05000000000000000000" charset="0"/>
              <a:buNone/>
            </a:pPr>
            <a:endParaRPr dirty="0">
              <a:cs typeface="+mn-ea"/>
              <a:sym typeface="+mn-lt"/>
            </a:endParaRPr>
          </a:p>
          <a:p>
            <a:pPr marL="285750" indent="-285750">
              <a:buFont typeface="Wingdings" panose="05000000000000000000" charset="0"/>
              <a:buChar char="Ø"/>
            </a:pPr>
            <a:r>
              <a:rPr dirty="0">
                <a:cs typeface="+mn-ea"/>
                <a:sym typeface="+mn-lt"/>
              </a:rPr>
              <a:t> 每天的建议学习时长在下图中以虚线表示，一门课的建议时长是固定的，根据该建议时长学生可以自行调整学习计划；</a:t>
            </a:r>
          </a:p>
          <a:p>
            <a:pPr indent="0">
              <a:buFont typeface="Wingdings" panose="05000000000000000000" charset="0"/>
              <a:buNone/>
            </a:pPr>
            <a:endParaRPr dirty="0">
              <a:cs typeface="+mn-ea"/>
              <a:sym typeface="+mn-lt"/>
            </a:endParaRPr>
          </a:p>
          <a:p>
            <a:pPr marL="285750" indent="-285750">
              <a:buFont typeface="Wingdings" panose="05000000000000000000" charset="0"/>
              <a:buChar char="Ø"/>
            </a:pPr>
            <a:r>
              <a:rPr dirty="0">
                <a:cs typeface="+mn-ea"/>
                <a:sym typeface="+mn-lt"/>
              </a:rPr>
              <a:t>右上角为当前学习习惯得分/习惯分总分</a:t>
            </a:r>
          </a:p>
          <a:p>
            <a:endParaRPr lang="zh-CN" altLang="en-US" dirty="0">
              <a:cs typeface="+mn-ea"/>
              <a:sym typeface="+mn-lt"/>
            </a:endParaRPr>
          </a:p>
          <a:p>
            <a:r>
              <a:rPr lang="zh-CN" altLang="en-US" dirty="0">
                <a:solidFill>
                  <a:schemeClr val="accent2">
                    <a:lumMod val="75000"/>
                  </a:schemeClr>
                </a:solidFill>
                <a:cs typeface="+mn-ea"/>
                <a:sym typeface="+mn-lt"/>
              </a:rPr>
              <a:t>友情提醒：合理分配学习时间，不要等到最后一两天才来刷视频，否则将得不到学习习惯分</a:t>
            </a:r>
          </a:p>
        </p:txBody>
      </p:sp>
      <p:pic>
        <p:nvPicPr>
          <p:cNvPr id="2" name="图片 1" descr="e9f2aabdb14a76051e81adb6aca78f8"/>
          <p:cNvPicPr>
            <a:picLocks noChangeAspect="1"/>
          </p:cNvPicPr>
          <p:nvPr/>
        </p:nvPicPr>
        <p:blipFill>
          <a:blip r:embed="rId2"/>
          <a:srcRect l="380" t="227" r="-157" b="33155"/>
          <a:stretch>
            <a:fillRect/>
          </a:stretch>
        </p:blipFill>
        <p:spPr>
          <a:xfrm>
            <a:off x="426720" y="95250"/>
            <a:ext cx="4319270" cy="6343015"/>
          </a:xfrm>
          <a:prstGeom prst="rect">
            <a:avLst/>
          </a:prstGeom>
        </p:spPr>
      </p:pic>
      <p:sp>
        <p:nvSpPr>
          <p:cNvPr id="6" name="文本框 5"/>
          <p:cNvSpPr txBox="1"/>
          <p:nvPr/>
        </p:nvSpPr>
        <p:spPr>
          <a:xfrm>
            <a:off x="7513320" y="740410"/>
            <a:ext cx="1808480" cy="583565"/>
          </a:xfrm>
          <a:prstGeom prst="rect">
            <a:avLst/>
          </a:prstGeom>
          <a:noFill/>
        </p:spPr>
        <p:txBody>
          <a:bodyPr wrap="none" rtlCol="0" anchor="t">
            <a:spAutoFit/>
          </a:bodyPr>
          <a:lstStyle/>
          <a:p>
            <a:r>
              <a:rPr lang="zh-CN" altLang="en-US" sz="3200" b="1" dirty="0">
                <a:solidFill>
                  <a:srgbClr val="FF0000"/>
                </a:solidFill>
                <a:cs typeface="+mn-ea"/>
                <a:sym typeface="+mn-lt"/>
              </a:rPr>
              <a:t>学习习惯</a:t>
            </a:r>
            <a:endParaRPr lang="zh-CN" altLang="en-US" sz="32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6211" y="79013"/>
            <a:ext cx="4033912" cy="5549627"/>
          </a:xfrm>
          <a:prstGeom prst="rect">
            <a:avLst/>
          </a:prstGeom>
        </p:spPr>
      </p:pic>
      <p:sp>
        <p:nvSpPr>
          <p:cNvPr id="3" name="文本框 2"/>
          <p:cNvSpPr txBox="1"/>
          <p:nvPr/>
        </p:nvSpPr>
        <p:spPr>
          <a:xfrm>
            <a:off x="4947920" y="723900"/>
            <a:ext cx="7099300" cy="5939155"/>
          </a:xfrm>
          <a:prstGeom prst="rect">
            <a:avLst/>
          </a:prstGeom>
          <a:solidFill>
            <a:schemeClr val="accent5">
              <a:lumMod val="20000"/>
              <a:lumOff val="80000"/>
            </a:schemeClr>
          </a:solidFill>
        </p:spPr>
        <p:txBody>
          <a:bodyPr wrap="square" rtlCol="0">
            <a:spAutoFit/>
          </a:bodyPr>
          <a:lstStyle/>
          <a:p>
            <a:r>
              <a:rPr lang="zh-CN" altLang="en-US" sz="2000" dirty="0">
                <a:cs typeface="+mn-ea"/>
                <a:sym typeface="+mn-lt"/>
              </a:rPr>
              <a:t>点击</a:t>
            </a:r>
            <a:r>
              <a:rPr lang="zh-CN" altLang="en-US" sz="2000" dirty="0">
                <a:solidFill>
                  <a:srgbClr val="FF0000"/>
                </a:solidFill>
                <a:cs typeface="+mn-ea"/>
                <a:sym typeface="+mn-lt"/>
              </a:rPr>
              <a:t>【问答】</a:t>
            </a:r>
            <a:r>
              <a:rPr lang="zh-CN" altLang="en-US" sz="2000" dirty="0">
                <a:cs typeface="+mn-ea"/>
                <a:sym typeface="+mn-lt"/>
              </a:rPr>
              <a:t>参与讨论，进行有效的提问和回答或者获得老师和同学的点赞和回答都会增加自己在问答社区的贡献度</a:t>
            </a:r>
          </a:p>
          <a:p>
            <a:endParaRPr lang="zh-CN" altLang="en-US" sz="2000" dirty="0">
              <a:cs typeface="+mn-ea"/>
              <a:sym typeface="+mn-lt"/>
            </a:endParaRPr>
          </a:p>
          <a:p>
            <a:r>
              <a:rPr lang="zh-CN" altLang="en-US" sz="2000" dirty="0">
                <a:cs typeface="+mn-ea"/>
                <a:sym typeface="+mn-lt"/>
              </a:rPr>
              <a:t>学习互动得分由当前贡献度在整体学生中的</a:t>
            </a:r>
            <a:r>
              <a:rPr lang="zh-CN" altLang="en-US" sz="2000" b="1" dirty="0">
                <a:cs typeface="+mn-ea"/>
                <a:sym typeface="+mn-lt"/>
              </a:rPr>
              <a:t>贡献度</a:t>
            </a:r>
            <a:r>
              <a:rPr lang="zh-CN" altLang="en-US" sz="2000" dirty="0">
                <a:cs typeface="+mn-ea"/>
                <a:sym typeface="+mn-lt"/>
              </a:rPr>
              <a:t>排名决定，排名越高，互动分越高。排名处于变化中，因此互动分也会一直变化，直到学习结束时间，会确定最终的排名以及学习互动得分。</a:t>
            </a:r>
            <a:endParaRPr lang="en-US" altLang="zh-CN" sz="2000" dirty="0">
              <a:cs typeface="+mn-ea"/>
              <a:sym typeface="+mn-lt"/>
            </a:endParaRPr>
          </a:p>
          <a:p>
            <a:endParaRPr lang="en-US" altLang="zh-CN" sz="2000" dirty="0">
              <a:cs typeface="+mn-ea"/>
              <a:sym typeface="+mn-lt"/>
            </a:endParaRPr>
          </a:p>
          <a:p>
            <a:r>
              <a:rPr lang="zh-CN" altLang="zh-CN" sz="2000" dirty="0"/>
              <a:t>学习互动分获取方式说明：参与问答互动，积累贡献度，学习互动得分由排名决定，比如学习互动分占比为</a:t>
            </a:r>
            <a:r>
              <a:rPr lang="en-US" altLang="zh-CN" sz="2000" dirty="0"/>
              <a:t>5</a:t>
            </a:r>
            <a:r>
              <a:rPr lang="zh-CN" altLang="zh-CN" sz="2000" dirty="0"/>
              <a:t>分，如果你排名前</a:t>
            </a:r>
            <a:r>
              <a:rPr lang="en-US" altLang="zh-CN" sz="2000" dirty="0"/>
              <a:t>80%</a:t>
            </a:r>
            <a:r>
              <a:rPr lang="zh-CN" altLang="zh-CN" sz="2000" dirty="0"/>
              <a:t>，则互动得分为</a:t>
            </a:r>
            <a:r>
              <a:rPr lang="en-US" altLang="zh-CN" sz="2000" dirty="0"/>
              <a:t>5*80%=4</a:t>
            </a:r>
            <a:r>
              <a:rPr lang="zh-CN" altLang="zh-CN" sz="2000" dirty="0"/>
              <a:t>分</a:t>
            </a:r>
          </a:p>
          <a:p>
            <a:endParaRPr lang="zh-CN" altLang="zh-CN" sz="2000" dirty="0"/>
          </a:p>
          <a:p>
            <a:r>
              <a:rPr lang="zh-CN" altLang="zh-CN" sz="2000" dirty="0"/>
              <a:t>能够积累</a:t>
            </a:r>
            <a:r>
              <a:rPr lang="zh-CN" altLang="zh-CN" sz="2000" b="1" dirty="0"/>
              <a:t>贡献度</a:t>
            </a:r>
            <a:r>
              <a:rPr lang="zh-CN" altLang="zh-CN" sz="2000" dirty="0"/>
              <a:t>的行为包括：回答获得老师的赞+10；问题获得老师的回答+3；回答获得同学的赞+2；问题获得同学的回答+0.5；有效提问+1；有效回答+1。</a:t>
            </a:r>
          </a:p>
          <a:p>
            <a:endParaRPr lang="en-US" altLang="zh-CN" sz="2000" dirty="0">
              <a:cs typeface="+mn-ea"/>
              <a:sym typeface="+mn-lt"/>
            </a:endParaRPr>
          </a:p>
          <a:p>
            <a:r>
              <a:rPr lang="zh-CN" altLang="en-US" sz="2000" dirty="0">
                <a:solidFill>
                  <a:srgbClr val="C55A11"/>
                </a:solidFill>
              </a:rPr>
              <a:t>提醒：</a:t>
            </a:r>
            <a:r>
              <a:rPr lang="zh-CN" altLang="zh-CN" sz="2000" dirty="0">
                <a:solidFill>
                  <a:srgbClr val="C55A11"/>
                </a:solidFill>
              </a:rPr>
              <a:t>提问和回答需经过系统和人工审核判定为有效后才会累计进贡献度，并不是发的所有帖子都会计算进贡献度，垃圾帖、广告贴、事务型问题贴等都是无效的。 </a:t>
            </a:r>
            <a:endParaRPr lang="zh-CN" altLang="en-US" sz="2000" dirty="0">
              <a:solidFill>
                <a:srgbClr val="C55A11"/>
              </a:solidFill>
              <a:cs typeface="+mn-ea"/>
              <a:sym typeface="+mn-lt"/>
            </a:endParaRPr>
          </a:p>
        </p:txBody>
      </p:sp>
      <p:sp>
        <p:nvSpPr>
          <p:cNvPr id="4" name="文本框 3"/>
          <p:cNvSpPr txBox="1"/>
          <p:nvPr/>
        </p:nvSpPr>
        <p:spPr>
          <a:xfrm>
            <a:off x="4454525" y="78740"/>
            <a:ext cx="2138680" cy="645160"/>
          </a:xfrm>
          <a:prstGeom prst="rect">
            <a:avLst/>
          </a:prstGeom>
          <a:noFill/>
        </p:spPr>
        <p:txBody>
          <a:bodyPr wrap="none" rtlCol="0">
            <a:spAutoFit/>
          </a:bodyPr>
          <a:lstStyle/>
          <a:p>
            <a:r>
              <a:rPr kumimoji="1" lang="en-US" altLang="zh-CN" sz="3600" b="1" dirty="0">
                <a:solidFill>
                  <a:srgbClr val="FF0000"/>
                </a:solidFill>
              </a:rPr>
              <a:t> </a:t>
            </a:r>
            <a:r>
              <a:rPr kumimoji="1" lang="zh-CN" altLang="en-US" sz="3600" b="1" dirty="0">
                <a:solidFill>
                  <a:srgbClr val="FF0000"/>
                </a:solidFill>
              </a:rPr>
              <a:t>学习互动</a:t>
            </a:r>
          </a:p>
        </p:txBody>
      </p:sp>
      <p:pic>
        <p:nvPicPr>
          <p:cNvPr id="5" name="图片 4" descr="a560d5c8f4d04f4c65008c7da6a8026"/>
          <p:cNvPicPr>
            <a:picLocks noChangeAspect="1"/>
          </p:cNvPicPr>
          <p:nvPr/>
        </p:nvPicPr>
        <p:blipFill>
          <a:blip r:embed="rId3"/>
          <a:stretch>
            <a:fillRect/>
          </a:stretch>
        </p:blipFill>
        <p:spPr>
          <a:xfrm>
            <a:off x="1647190" y="1837055"/>
            <a:ext cx="3083560" cy="4752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tretch>
            <a:fillRect/>
          </a:stretch>
        </p:blipFill>
        <p:spPr>
          <a:xfrm>
            <a:off x="702944" y="158750"/>
            <a:ext cx="4187826" cy="5143500"/>
          </a:xfrm>
          <a:prstGeom prst="rect">
            <a:avLst/>
          </a:prstGeom>
          <a:noFill/>
          <a:ln w="9525">
            <a:noFill/>
          </a:ln>
        </p:spPr>
      </p:pic>
      <p:sp>
        <p:nvSpPr>
          <p:cNvPr id="3" name="文本框 2"/>
          <p:cNvSpPr txBox="1"/>
          <p:nvPr/>
        </p:nvSpPr>
        <p:spPr>
          <a:xfrm>
            <a:off x="6741160" y="97155"/>
            <a:ext cx="3238500" cy="584776"/>
          </a:xfrm>
          <a:prstGeom prst="rect">
            <a:avLst/>
          </a:prstGeom>
          <a:noFill/>
        </p:spPr>
        <p:txBody>
          <a:bodyPr wrap="square" rtlCol="0">
            <a:spAutoFit/>
          </a:bodyPr>
          <a:lstStyle/>
          <a:p>
            <a:r>
              <a:rPr kumimoji="1" lang="en-US" altLang="zh-CN" sz="3200" b="1" dirty="0">
                <a:solidFill>
                  <a:srgbClr val="FF0000"/>
                </a:solidFill>
              </a:rPr>
              <a:t>          </a:t>
            </a:r>
            <a:r>
              <a:rPr kumimoji="1" lang="zh-CN" altLang="en-US" sz="3200" b="1" dirty="0">
                <a:solidFill>
                  <a:srgbClr val="FF0000"/>
                </a:solidFill>
              </a:rPr>
              <a:t>最终成绩</a:t>
            </a:r>
          </a:p>
        </p:txBody>
      </p:sp>
      <p:sp>
        <p:nvSpPr>
          <p:cNvPr id="5" name="矩形 4"/>
          <p:cNvSpPr/>
          <p:nvPr/>
        </p:nvSpPr>
        <p:spPr>
          <a:xfrm>
            <a:off x="5880735" y="682040"/>
            <a:ext cx="5715000" cy="3692525"/>
          </a:xfrm>
          <a:prstGeom prst="rect">
            <a:avLst/>
          </a:prstGeom>
        </p:spPr>
        <p:txBody>
          <a:bodyPr wrap="square">
            <a:spAutoFit/>
          </a:bodyPr>
          <a:lstStyle/>
          <a:p>
            <a:endParaRPr lang="en-US" altLang="zh-CN" dirty="0"/>
          </a:p>
          <a:p>
            <a:r>
              <a:rPr lang="zh-CN" altLang="zh-CN" dirty="0"/>
              <a:t>在学习过程中，学生可通过【学习】模块中的</a:t>
            </a:r>
            <a:r>
              <a:rPr lang="zh-CN" altLang="zh-CN" dirty="0">
                <a:solidFill>
                  <a:srgbClr val="FF0000"/>
                </a:solidFill>
              </a:rPr>
              <a:t>【</a:t>
            </a:r>
            <a:r>
              <a:rPr lang="zh-CN" altLang="zh-CN" b="1" dirty="0">
                <a:solidFill>
                  <a:srgbClr val="FF0000"/>
                </a:solidFill>
              </a:rPr>
              <a:t>成绩分析</a:t>
            </a:r>
            <a:r>
              <a:rPr lang="zh-CN" altLang="zh-CN" dirty="0">
                <a:solidFill>
                  <a:srgbClr val="FF0000"/>
                </a:solidFill>
              </a:rPr>
              <a:t>】</a:t>
            </a:r>
            <a:r>
              <a:rPr lang="zh-CN" altLang="zh-CN" dirty="0"/>
              <a:t>来查看当前获得的</a:t>
            </a:r>
            <a:r>
              <a:rPr lang="zh-CN" altLang="zh-CN" b="1" dirty="0"/>
              <a:t>参考</a:t>
            </a:r>
            <a:r>
              <a:rPr lang="zh-CN" altLang="zh-CN" dirty="0"/>
              <a:t>分数。</a:t>
            </a:r>
            <a:endParaRPr lang="en-US" altLang="zh-CN" dirty="0"/>
          </a:p>
          <a:p>
            <a:endParaRPr lang="en-US" altLang="zh-CN" dirty="0"/>
          </a:p>
          <a:p>
            <a:endParaRPr lang="en-US" altLang="zh-CN" dirty="0"/>
          </a:p>
          <a:p>
            <a:r>
              <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rPr>
              <a:t>注：期末考试成绩在考试截止日期后的48小时自动发布。</a:t>
            </a:r>
            <a:endParaRPr lang="zh-CN" altLang="zh-CN" dirty="0">
              <a:solidFill>
                <a:schemeClr val="accent2">
                  <a:lumMod val="75000"/>
                </a:schemeClr>
              </a:solidFill>
            </a:endParaRPr>
          </a:p>
          <a:p>
            <a:endPar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a:p>
            <a:r>
              <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sym typeface="+mn-lt"/>
              </a:rPr>
              <a:t>【成绩分析】中的分数仅作为学习过程中的参考，   智慧树最终成绩以成绩发布后为准。</a:t>
            </a:r>
          </a:p>
          <a:p>
            <a:endPar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a:p>
            <a:r>
              <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sym typeface="+mn-lt"/>
              </a:rPr>
              <a:t>在学习过程中，若【成绩分析】中的各项得分出现问题，可先自行刷新一下再查看（如图所示）。</a:t>
            </a:r>
          </a:p>
          <a:p>
            <a:endParaRPr lang="zh-CN" altLang="zh-CN" dirty="0"/>
          </a:p>
        </p:txBody>
      </p:sp>
      <p:sp>
        <p:nvSpPr>
          <p:cNvPr id="10" name="矩形 9"/>
          <p:cNvSpPr/>
          <p:nvPr/>
        </p:nvSpPr>
        <p:spPr>
          <a:xfrm>
            <a:off x="874395" y="625475"/>
            <a:ext cx="3844290" cy="566420"/>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lstStyle/>
          <a:p>
            <a:pPr algn="ctr" eaLnBrk="1" hangingPunct="1">
              <a:buFont typeface="Arial" panose="020B0604020202020204" pitchFamily="34" charset="0"/>
              <a:buNone/>
              <a:defRPr/>
            </a:pPr>
            <a:endParaRPr lang="zh-CN" altLang="en-US" noProof="1"/>
          </a:p>
        </p:txBody>
      </p:sp>
      <p:pic>
        <p:nvPicPr>
          <p:cNvPr id="62" name="图片 9"/>
          <p:cNvPicPr>
            <a:picLocks noChangeAspect="1"/>
          </p:cNvPicPr>
          <p:nvPr/>
        </p:nvPicPr>
        <p:blipFill>
          <a:blip r:embed="rId3"/>
          <a:stretch>
            <a:fillRect/>
          </a:stretch>
        </p:blipFill>
        <p:spPr>
          <a:xfrm>
            <a:off x="702310" y="4805045"/>
            <a:ext cx="4188460" cy="1841500"/>
          </a:xfrm>
          <a:prstGeom prst="rect">
            <a:avLst/>
          </a:prstGeom>
          <a:noFill/>
          <a:ln w="12700" cmpd="sng">
            <a:solidFill>
              <a:schemeClr val="accent6">
                <a:lumMod val="20000"/>
                <a:lumOff val="80000"/>
              </a:schemeClr>
            </a:solidFill>
            <a:prstDash val="soli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grayscl/>
          </a:blip>
          <a:stretch>
            <a:fillRect/>
          </a:stretch>
        </a:blipFill>
        <a:effectLst/>
      </p:bgPr>
    </p:bg>
    <p:spTree>
      <p:nvGrpSpPr>
        <p:cNvPr id="1" name=""/>
        <p:cNvGrpSpPr/>
        <p:nvPr/>
      </p:nvGrpSpPr>
      <p:grpSpPr>
        <a:xfrm>
          <a:off x="0" y="0"/>
          <a:ext cx="0" cy="0"/>
          <a:chOff x="0" y="0"/>
          <a:chExt cx="0" cy="0"/>
        </a:xfrm>
      </p:grpSpPr>
      <p:grpSp>
        <p:nvGrpSpPr>
          <p:cNvPr id="8" name="PA_chenying0907 7"/>
          <p:cNvGrpSpPr/>
          <p:nvPr>
            <p:custDataLst>
              <p:tags r:id="rId1"/>
            </p:custDataLst>
          </p:nvPr>
        </p:nvGrpSpPr>
        <p:grpSpPr>
          <a:xfrm>
            <a:off x="185420" y="176530"/>
            <a:ext cx="2345055" cy="1292860"/>
            <a:chOff x="1096807" y="771550"/>
            <a:chExt cx="6911261" cy="3633873"/>
          </a:xfrm>
        </p:grpSpPr>
        <p:sp>
          <p:nvSpPr>
            <p:cNvPr id="4" name="椭圆 31"/>
            <p:cNvSpPr/>
            <p:nvPr/>
          </p:nvSpPr>
          <p:spPr>
            <a:xfrm rot="5400000">
              <a:off x="2841734" y="-76091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tx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5" name="椭圆 31"/>
            <p:cNvSpPr/>
            <p:nvPr/>
          </p:nvSpPr>
          <p:spPr>
            <a:xfrm rot="16200000" flipH="1">
              <a:off x="4400705" y="799409"/>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lumMod val="95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6" name="椭圆 31"/>
            <p:cNvSpPr/>
            <p:nvPr/>
          </p:nvSpPr>
          <p:spPr>
            <a:xfrm rot="5400000">
              <a:off x="1202547" y="828634"/>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lumMod val="95000"/>
              </a:schemeClr>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grpSp>
      <p:sp>
        <p:nvSpPr>
          <p:cNvPr id="14" name="文本框 13"/>
          <p:cNvSpPr txBox="1"/>
          <p:nvPr/>
        </p:nvSpPr>
        <p:spPr>
          <a:xfrm>
            <a:off x="185420" y="1858624"/>
            <a:ext cx="6427470" cy="4889928"/>
          </a:xfrm>
          <a:prstGeom prst="rect">
            <a:avLst/>
          </a:prstGeom>
          <a:noFill/>
        </p:spPr>
        <p:txBody>
          <a:bodyPr wrap="square" rtlCol="0">
            <a:spAutoFit/>
          </a:bodyPr>
          <a:lstStyle/>
          <a:p>
            <a:r>
              <a:rPr lang="zh-CN" altLang="en-US" sz="4000" b="1" dirty="0">
                <a:latin typeface="Segoe Print" panose="02000600000000000000" charset="0"/>
                <a:ea typeface="微软雅黑" panose="020B0503020204020204" pitchFamily="34" charset="-122"/>
                <a:cs typeface="微软雅黑" panose="020B0503020204020204" pitchFamily="34" charset="-122"/>
              </a:rPr>
              <a:t>只为遇见更好的你</a:t>
            </a:r>
            <a:br>
              <a:rPr lang="zh-CN" altLang="en-US" sz="4000" b="1" dirty="0">
                <a:latin typeface="Segoe Print" panose="02000600000000000000" charset="0"/>
                <a:ea typeface="微软雅黑" panose="020B0503020204020204" pitchFamily="34" charset="-122"/>
                <a:cs typeface="微软雅黑" panose="020B0503020204020204" pitchFamily="34" charset="-122"/>
              </a:rPr>
            </a:br>
            <a:r>
              <a:rPr lang="zh-CN" altLang="en-US" sz="4000" b="1" dirty="0">
                <a:latin typeface="Segoe Print" panose="02000600000000000000" charset="0"/>
                <a:ea typeface="微软雅黑" panose="020B0503020204020204" pitchFamily="34" charset="-122"/>
                <a:cs typeface="微软雅黑" panose="020B0503020204020204" pitchFamily="34" charset="-122"/>
              </a:rPr>
              <a:t>     </a:t>
            </a:r>
            <a:r>
              <a:rPr lang="en-US" altLang="zh-CN" sz="4000" b="1" dirty="0">
                <a:latin typeface="Segoe Print" panose="02000600000000000000" charset="0"/>
                <a:ea typeface="微软雅黑" panose="020B0503020204020204" pitchFamily="34" charset="-122"/>
                <a:cs typeface="微软雅黑" panose="020B0503020204020204" pitchFamily="34" charset="-122"/>
              </a:rPr>
              <a:t>——</a:t>
            </a:r>
            <a:r>
              <a:rPr lang="zh-CN" altLang="en-US" sz="4000" b="1" dirty="0">
                <a:latin typeface="Segoe Print" panose="02000600000000000000" charset="0"/>
                <a:ea typeface="微软雅黑" panose="020B0503020204020204" pitchFamily="34" charset="-122"/>
                <a:cs typeface="微软雅黑" panose="020B0503020204020204" pitchFamily="34" charset="-122"/>
              </a:rPr>
              <a:t>你</a:t>
            </a:r>
            <a:r>
              <a:rPr lang="en-US" altLang="zh-CN" sz="4000" b="1" dirty="0">
                <a:latin typeface="Segoe Print" panose="02000600000000000000" charset="0"/>
                <a:ea typeface="微软雅黑" panose="020B0503020204020204" pitchFamily="34" charset="-122"/>
                <a:cs typeface="微软雅黑" panose="020B0503020204020204" pitchFamily="34" charset="-122"/>
              </a:rPr>
              <a:t>“</a:t>
            </a:r>
            <a:r>
              <a:rPr lang="zh-CN" altLang="en-US" sz="4800" b="1" dirty="0">
                <a:solidFill>
                  <a:srgbClr val="FF0000"/>
                </a:solidFill>
                <a:latin typeface="Segoe Print" panose="02000600000000000000" charset="0"/>
                <a:ea typeface="微软雅黑" panose="020B0503020204020204" pitchFamily="34" charset="-122"/>
                <a:cs typeface="微软雅黑" panose="020B0503020204020204" pitchFamily="34" charset="-122"/>
              </a:rPr>
              <a:t>知到</a:t>
            </a:r>
            <a:r>
              <a:rPr lang="en-US" altLang="zh-CN" sz="4000" b="1" dirty="0">
                <a:latin typeface="Segoe Print" panose="02000600000000000000" charset="0"/>
                <a:ea typeface="微软雅黑" panose="020B0503020204020204" pitchFamily="34" charset="-122"/>
                <a:cs typeface="微软雅黑" panose="020B0503020204020204" pitchFamily="34" charset="-122"/>
              </a:rPr>
              <a:t>”</a:t>
            </a:r>
            <a:r>
              <a:rPr lang="zh-CN" altLang="en-US" sz="4000" b="1" dirty="0">
                <a:latin typeface="Segoe Print" panose="02000600000000000000" charset="0"/>
                <a:ea typeface="微软雅黑" panose="020B0503020204020204" pitchFamily="34" charset="-122"/>
                <a:cs typeface="微软雅黑" panose="020B0503020204020204" pitchFamily="34" charset="-122"/>
              </a:rPr>
              <a:t>就好</a:t>
            </a:r>
          </a:p>
          <a:p>
            <a:pPr fontAlgn="auto">
              <a:lnSpc>
                <a:spcPct val="150000"/>
              </a:lnSpc>
            </a:pP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4000" b="1"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①应用商店搜索“</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知到”</a:t>
            </a:r>
            <a:endPar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②扫右侧二维码下载</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en-US" sz="40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电脑端（</a:t>
            </a:r>
            <a:r>
              <a:rPr lang="en-US" altLang="zh-CN" sz="40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PC</a:t>
            </a:r>
            <a:r>
              <a:rPr lang="zh-CN" altLang="en-US" sz="40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）登录网址：</a:t>
            </a:r>
            <a:r>
              <a:rPr lang="en-US" altLang="zh-CN" sz="40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kern="120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www.zhihuishu.com</a:t>
            </a:r>
          </a:p>
        </p:txBody>
      </p:sp>
      <p:grpSp>
        <p:nvGrpSpPr>
          <p:cNvPr id="15" name="组合 14"/>
          <p:cNvGrpSpPr/>
          <p:nvPr/>
        </p:nvGrpSpPr>
        <p:grpSpPr>
          <a:xfrm>
            <a:off x="5134610" y="1644650"/>
            <a:ext cx="1313815" cy="1006475"/>
            <a:chOff x="3610120" y="261689"/>
            <a:chExt cx="636853" cy="393183"/>
          </a:xfrm>
        </p:grpSpPr>
        <p:pic>
          <p:nvPicPr>
            <p:cNvPr id="16" name="图片 15"/>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409115">
              <a:off x="3830226" y="261689"/>
              <a:ext cx="416747" cy="246260"/>
            </a:xfrm>
            <a:prstGeom prst="rect">
              <a:avLst/>
            </a:prstGeom>
          </p:spPr>
        </p:pic>
        <p:sp>
          <p:nvSpPr>
            <p:cNvPr id="17" name="Freeform 249"/>
            <p:cNvSpPr>
              <a:spLocks noEditPoints="1"/>
            </p:cNvSpPr>
            <p:nvPr userDrawn="1"/>
          </p:nvSpPr>
          <p:spPr bwMode="auto">
            <a:xfrm rot="2431720" flipH="1">
              <a:off x="3610120" y="366070"/>
              <a:ext cx="211706" cy="288802"/>
            </a:xfrm>
            <a:custGeom>
              <a:avLst/>
              <a:gdLst>
                <a:gd name="T0" fmla="*/ 82 w 239"/>
                <a:gd name="T1" fmla="*/ 301 h 301"/>
                <a:gd name="T2" fmla="*/ 64 w 239"/>
                <a:gd name="T3" fmla="*/ 298 h 301"/>
                <a:gd name="T4" fmla="*/ 8 w 239"/>
                <a:gd name="T5" fmla="*/ 212 h 301"/>
                <a:gd name="T6" fmla="*/ 100 w 239"/>
                <a:gd name="T7" fmla="*/ 162 h 301"/>
                <a:gd name="T8" fmla="*/ 153 w 239"/>
                <a:gd name="T9" fmla="*/ 182 h 301"/>
                <a:gd name="T10" fmla="*/ 44 w 239"/>
                <a:gd name="T11" fmla="*/ 17 h 301"/>
                <a:gd name="T12" fmla="*/ 53 w 239"/>
                <a:gd name="T13" fmla="*/ 47 h 301"/>
                <a:gd name="T14" fmla="*/ 51 w 239"/>
                <a:gd name="T15" fmla="*/ 52 h 301"/>
                <a:gd name="T16" fmla="*/ 46 w 239"/>
                <a:gd name="T17" fmla="*/ 50 h 301"/>
                <a:gd name="T18" fmla="*/ 34 w 239"/>
                <a:gd name="T19" fmla="*/ 11 h 301"/>
                <a:gd name="T20" fmla="*/ 33 w 239"/>
                <a:gd name="T21" fmla="*/ 8 h 301"/>
                <a:gd name="T22" fmla="*/ 34 w 239"/>
                <a:gd name="T23" fmla="*/ 3 h 301"/>
                <a:gd name="T24" fmla="*/ 36 w 239"/>
                <a:gd name="T25" fmla="*/ 3 h 301"/>
                <a:gd name="T26" fmla="*/ 44 w 239"/>
                <a:gd name="T27" fmla="*/ 0 h 301"/>
                <a:gd name="T28" fmla="*/ 81 w 239"/>
                <a:gd name="T29" fmla="*/ 6 h 301"/>
                <a:gd name="T30" fmla="*/ 80 w 239"/>
                <a:gd name="T31" fmla="*/ 14 h 301"/>
                <a:gd name="T32" fmla="*/ 47 w 239"/>
                <a:gd name="T33" fmla="*/ 9 h 301"/>
                <a:gd name="T34" fmla="*/ 161 w 239"/>
                <a:gd name="T35" fmla="*/ 187 h 301"/>
                <a:gd name="T36" fmla="*/ 239 w 239"/>
                <a:gd name="T37" fmla="*/ 288 h 301"/>
                <a:gd name="T38" fmla="*/ 236 w 239"/>
                <a:gd name="T39" fmla="*/ 293 h 301"/>
                <a:gd name="T40" fmla="*/ 231 w 239"/>
                <a:gd name="T41" fmla="*/ 291 h 301"/>
                <a:gd name="T42" fmla="*/ 161 w 239"/>
                <a:gd name="T43" fmla="*/ 197 h 301"/>
                <a:gd name="T44" fmla="*/ 149 w 239"/>
                <a:gd name="T45" fmla="*/ 252 h 301"/>
                <a:gd name="T46" fmla="*/ 82 w 239"/>
                <a:gd name="T47" fmla="*/ 301 h 301"/>
                <a:gd name="T48" fmla="*/ 79 w 239"/>
                <a:gd name="T49" fmla="*/ 168 h 301"/>
                <a:gd name="T50" fmla="*/ 16 w 239"/>
                <a:gd name="T51" fmla="*/ 214 h 301"/>
                <a:gd name="T52" fmla="*/ 66 w 239"/>
                <a:gd name="T53" fmla="*/ 291 h 301"/>
                <a:gd name="T54" fmla="*/ 141 w 239"/>
                <a:gd name="T55" fmla="*/ 249 h 301"/>
                <a:gd name="T56" fmla="*/ 153 w 239"/>
                <a:gd name="T57" fmla="*/ 191 h 301"/>
                <a:gd name="T58" fmla="*/ 99 w 239"/>
                <a:gd name="T59" fmla="*/ 170 h 301"/>
                <a:gd name="T60" fmla="*/ 79 w 239"/>
                <a:gd name="T61" fmla="*/ 1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9" h="301">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p:spPr>
          <p:txBody>
            <a:bodyPr vert="horz" wrap="square" lIns="91440" tIns="45720" rIns="91440" bIns="45720" numCol="1" anchor="t" anchorCtr="0" compatLnSpc="1"/>
            <a:lstStyle/>
            <a:p>
              <a:endParaRPr lang="en-US" sz="2400"/>
            </a:p>
          </p:txBody>
        </p:sp>
      </p:grpSp>
      <p:pic>
        <p:nvPicPr>
          <p:cNvPr id="18" name="内容占位符 3"/>
          <p:cNvPicPr>
            <a:picLocks noChangeAspect="1" noChangeArrowheads="1"/>
          </p:cNvPicPr>
          <p:nvPr/>
        </p:nvPicPr>
        <p:blipFill rotWithShape="1">
          <a:blip r:embed="rId7">
            <a:extLst>
              <a:ext uri="{28A0092B-C50C-407E-A947-70E740481C1C}">
                <a14:useLocalDpi xmlns:a14="http://schemas.microsoft.com/office/drawing/2010/main" val="0"/>
              </a:ext>
            </a:extLst>
          </a:blip>
          <a:srcRect t="1" b="16509"/>
          <a:stretch>
            <a:fillRect/>
          </a:stretch>
        </p:blipFill>
        <p:spPr>
          <a:xfrm>
            <a:off x="6611454" y="586543"/>
            <a:ext cx="5225325" cy="5255437"/>
          </a:xfrm>
          <a:prstGeom prst="rect">
            <a:avLst/>
          </a:prstGeom>
        </p:spPr>
      </p:pic>
      <p:sp>
        <p:nvSpPr>
          <p:cNvPr id="3" name="文本框 2"/>
          <p:cNvSpPr txBox="1"/>
          <p:nvPr/>
        </p:nvSpPr>
        <p:spPr>
          <a:xfrm>
            <a:off x="240665" y="474980"/>
            <a:ext cx="2289810" cy="645160"/>
          </a:xfrm>
          <a:prstGeom prst="rect">
            <a:avLst/>
          </a:prstGeom>
          <a:noFill/>
        </p:spPr>
        <p:txBody>
          <a:bodyPr wrap="square" rtlCol="0">
            <a:spAutoFit/>
          </a:bodyPr>
          <a:lstStyle/>
          <a:p>
            <a:r>
              <a:rPr lang="zh-CN" altLang="en-US" sz="3600" b="1">
                <a:ln w="12700">
                  <a:solidFill>
                    <a:schemeClr val="accent1"/>
                  </a:solidFill>
                  <a:prstDash val="solid"/>
                </a:ln>
                <a:pattFill prst="pct50">
                  <a:fgClr>
                    <a:schemeClr val="accent1"/>
                  </a:fgClr>
                  <a:bgClr>
                    <a:schemeClr val="accent1">
                      <a:lumMod val="20000"/>
                      <a:lumOff val="80000"/>
                    </a:schemeClr>
                  </a:bgClr>
                </a:pattFill>
                <a:effectLst>
                  <a:glow rad="101600">
                    <a:schemeClr val="accent2">
                      <a:satMod val="175000"/>
                      <a:alpha val="40000"/>
                    </a:schemeClr>
                  </a:glow>
                  <a:outerShdw dist="38100" dir="2640000" algn="bl" rotWithShape="0">
                    <a:schemeClr val="accent1"/>
                  </a:outerShdw>
                </a:effectLst>
              </a:rPr>
              <a:t>学习 方式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100"/>
                            </p:stCondLst>
                            <p:childTnLst>
                              <p:par>
                                <p:cTn id="11" presetID="3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7" fill="hold">
                            <p:stCondLst>
                              <p:cond delay="2100"/>
                            </p:stCondLst>
                            <p:childTnLst>
                              <p:par>
                                <p:cTn id="18" presetID="25"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8"/>
                                        </p:tgtEl>
                                      </p:cBhvr>
                                    </p:animEffect>
                                  </p:childTnLst>
                                </p:cTn>
                              </p:par>
                            </p:childTnLst>
                          </p:cTn>
                        </p:par>
                        <p:par>
                          <p:cTn id="28" fill="hold">
                            <p:stCondLst>
                              <p:cond delay="3100"/>
                            </p:stCondLst>
                            <p:childTnLst>
                              <p:par>
                                <p:cTn id="29" presetID="26"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80">
                                          <p:stCondLst>
                                            <p:cond delay="0"/>
                                          </p:stCondLst>
                                        </p:cTn>
                                        <p:tgtEl>
                                          <p:spTgt spid="14"/>
                                        </p:tgtEl>
                                      </p:cBhvr>
                                    </p:animEffect>
                                    <p:anim calcmode="lin" valueType="num">
                                      <p:cBhvr>
                                        <p:cTn id="3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7" dur="26">
                                          <p:stCondLst>
                                            <p:cond delay="650"/>
                                          </p:stCondLst>
                                        </p:cTn>
                                        <p:tgtEl>
                                          <p:spTgt spid="14"/>
                                        </p:tgtEl>
                                      </p:cBhvr>
                                      <p:to x="100000" y="60000"/>
                                    </p:animScale>
                                    <p:animScale>
                                      <p:cBhvr>
                                        <p:cTn id="38" dur="166" decel="50000">
                                          <p:stCondLst>
                                            <p:cond delay="676"/>
                                          </p:stCondLst>
                                        </p:cTn>
                                        <p:tgtEl>
                                          <p:spTgt spid="14"/>
                                        </p:tgtEl>
                                      </p:cBhvr>
                                      <p:to x="100000" y="100000"/>
                                    </p:animScale>
                                    <p:animScale>
                                      <p:cBhvr>
                                        <p:cTn id="39" dur="26">
                                          <p:stCondLst>
                                            <p:cond delay="1312"/>
                                          </p:stCondLst>
                                        </p:cTn>
                                        <p:tgtEl>
                                          <p:spTgt spid="14"/>
                                        </p:tgtEl>
                                      </p:cBhvr>
                                      <p:to x="100000" y="80000"/>
                                    </p:animScale>
                                    <p:animScale>
                                      <p:cBhvr>
                                        <p:cTn id="40" dur="166" decel="50000">
                                          <p:stCondLst>
                                            <p:cond delay="1338"/>
                                          </p:stCondLst>
                                        </p:cTn>
                                        <p:tgtEl>
                                          <p:spTgt spid="14"/>
                                        </p:tgtEl>
                                      </p:cBhvr>
                                      <p:to x="100000" y="100000"/>
                                    </p:animScale>
                                    <p:animScale>
                                      <p:cBhvr>
                                        <p:cTn id="41" dur="26">
                                          <p:stCondLst>
                                            <p:cond delay="1642"/>
                                          </p:stCondLst>
                                        </p:cTn>
                                        <p:tgtEl>
                                          <p:spTgt spid="14"/>
                                        </p:tgtEl>
                                      </p:cBhvr>
                                      <p:to x="100000" y="90000"/>
                                    </p:animScale>
                                    <p:animScale>
                                      <p:cBhvr>
                                        <p:cTn id="42" dur="166" decel="50000">
                                          <p:stCondLst>
                                            <p:cond delay="1668"/>
                                          </p:stCondLst>
                                        </p:cTn>
                                        <p:tgtEl>
                                          <p:spTgt spid="14"/>
                                        </p:tgtEl>
                                      </p:cBhvr>
                                      <p:to x="100000" y="100000"/>
                                    </p:animScale>
                                    <p:animScale>
                                      <p:cBhvr>
                                        <p:cTn id="43" dur="26">
                                          <p:stCondLst>
                                            <p:cond delay="1808"/>
                                          </p:stCondLst>
                                        </p:cTn>
                                        <p:tgtEl>
                                          <p:spTgt spid="14"/>
                                        </p:tgtEl>
                                      </p:cBhvr>
                                      <p:to x="100000" y="95000"/>
                                    </p:animScale>
                                    <p:animScale>
                                      <p:cBhvr>
                                        <p:cTn id="4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A_文本框 45"/>
          <p:cNvSpPr txBox="1"/>
          <p:nvPr>
            <p:custDataLst>
              <p:tags r:id="rId1"/>
            </p:custDataLst>
          </p:nvPr>
        </p:nvSpPr>
        <p:spPr>
          <a:xfrm>
            <a:off x="4669790" y="236220"/>
            <a:ext cx="7645400" cy="7416165"/>
          </a:xfrm>
          <a:prstGeom prst="rect">
            <a:avLst/>
          </a:prstGeom>
          <a:noFill/>
        </p:spPr>
        <p:txBody>
          <a:bodyPr wrap="square"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pPr marL="285750" indent="-285750">
              <a:lnSpc>
                <a:spcPts val="4080"/>
              </a:lnSpc>
              <a:buFont typeface="Wingdings" panose="05000000000000000000" pitchFamily="2" charset="2"/>
              <a:buChar char="u"/>
            </a:pPr>
            <a:r>
              <a:rPr lang="zh-CN" altLang="en-US" sz="2000" dirty="0">
                <a:solidFill>
                  <a:srgbClr val="000000"/>
                </a:solidFill>
                <a:sym typeface="+mn-ea"/>
              </a:rPr>
              <a:t>登录时，</a:t>
            </a:r>
            <a:r>
              <a:rPr lang="zh-CN" altLang="zh-CN" sz="2000" dirty="0">
                <a:solidFill>
                  <a:srgbClr val="FF0000"/>
                </a:solidFill>
                <a:sym typeface="+mn-ea"/>
              </a:rPr>
              <a:t>学号和姓名</a:t>
            </a:r>
            <a:r>
              <a:rPr lang="zh-CN" altLang="zh-CN" sz="2000" dirty="0">
                <a:solidFill>
                  <a:srgbClr val="000000"/>
                </a:solidFill>
                <a:sym typeface="+mn-ea"/>
              </a:rPr>
              <a:t>与教务系统的必须相一致</a:t>
            </a:r>
            <a:r>
              <a:rPr lang="zh-CN" altLang="zh-CN" sz="2000" dirty="0">
                <a:sym typeface="+mn-ea"/>
              </a:rPr>
              <a:t>，</a:t>
            </a:r>
            <a:endParaRPr lang="en-US" altLang="zh-CN" sz="2000" dirty="0">
              <a:sym typeface="+mn-ea"/>
            </a:endParaRPr>
          </a:p>
          <a:p>
            <a:pPr marL="285750" indent="-285750">
              <a:lnSpc>
                <a:spcPts val="4080"/>
              </a:lnSpc>
              <a:buFont typeface="Wingdings" panose="05000000000000000000" pitchFamily="2" charset="2"/>
              <a:buChar char="u"/>
            </a:pPr>
            <a:r>
              <a:rPr lang="zh-CN" altLang="en-US" sz="2000" dirty="0">
                <a:solidFill>
                  <a:schemeClr val="tx1"/>
                </a:solidFill>
              </a:rPr>
              <a:t>总成绩（</a:t>
            </a:r>
            <a:r>
              <a:rPr lang="en-US" altLang="zh-CN" sz="2000" dirty="0">
                <a:solidFill>
                  <a:schemeClr val="tx1"/>
                </a:solidFill>
              </a:rPr>
              <a:t>100</a:t>
            </a:r>
            <a:r>
              <a:rPr lang="zh-CN" altLang="en-US" sz="2000" dirty="0">
                <a:solidFill>
                  <a:schemeClr val="tx1"/>
                </a:solidFill>
              </a:rPr>
              <a:t>分）</a:t>
            </a:r>
            <a:r>
              <a:rPr lang="en-US" altLang="zh-CN" sz="2000" dirty="0">
                <a:solidFill>
                  <a:schemeClr val="tx1"/>
                </a:solidFill>
              </a:rPr>
              <a:t>=</a:t>
            </a:r>
            <a:r>
              <a:rPr lang="zh-CN" altLang="en-US" sz="2000" dirty="0">
                <a:solidFill>
                  <a:srgbClr val="FF0000"/>
                </a:solidFill>
              </a:rPr>
              <a:t>在线视频观看</a:t>
            </a:r>
            <a:r>
              <a:rPr lang="zh-CN" altLang="en-US" sz="2000" dirty="0">
                <a:solidFill>
                  <a:schemeClr val="tx1"/>
                </a:solidFill>
              </a:rPr>
              <a:t>（教程）</a:t>
            </a:r>
            <a:r>
              <a:rPr lang="en-US" altLang="zh-CN" sz="2000" dirty="0">
                <a:solidFill>
                  <a:schemeClr val="tx1"/>
                </a:solidFill>
              </a:rPr>
              <a:t>+</a:t>
            </a:r>
            <a:r>
              <a:rPr lang="zh-CN" altLang="en-US" sz="2000" dirty="0">
                <a:solidFill>
                  <a:srgbClr val="FF0000"/>
                </a:solidFill>
              </a:rPr>
              <a:t>章节测试</a:t>
            </a:r>
            <a:r>
              <a:rPr lang="en-US" altLang="zh-CN" sz="2000" dirty="0">
                <a:solidFill>
                  <a:schemeClr val="tx1"/>
                </a:solidFill>
              </a:rPr>
              <a:t>+</a:t>
            </a:r>
            <a:r>
              <a:rPr lang="zh-CN" altLang="zh-CN" sz="2000" dirty="0">
                <a:solidFill>
                  <a:srgbClr val="FF0000"/>
                </a:solidFill>
              </a:rPr>
              <a:t>见面课</a:t>
            </a:r>
            <a:r>
              <a:rPr lang="en-US" altLang="zh-CN" sz="2000" dirty="0">
                <a:solidFill>
                  <a:schemeClr val="tx1"/>
                </a:solidFill>
              </a:rPr>
              <a:t>+</a:t>
            </a:r>
            <a:r>
              <a:rPr lang="zh-CN" altLang="en-US" sz="2000" dirty="0">
                <a:solidFill>
                  <a:srgbClr val="FF0000"/>
                </a:solidFill>
              </a:rPr>
              <a:t>期末测试</a:t>
            </a:r>
            <a:endParaRPr lang="en-US" altLang="zh-CN" sz="2000" dirty="0">
              <a:solidFill>
                <a:srgbClr val="FF0000"/>
              </a:solidFill>
            </a:endParaRPr>
          </a:p>
          <a:p>
            <a:pPr marL="285750" indent="-285750">
              <a:lnSpc>
                <a:spcPts val="4080"/>
              </a:lnSpc>
              <a:buFont typeface="Wingdings" panose="05000000000000000000" pitchFamily="2" charset="2"/>
              <a:buChar char="u"/>
            </a:pPr>
            <a:r>
              <a:rPr lang="zh-CN" altLang="en-US" sz="2000" dirty="0">
                <a:solidFill>
                  <a:schemeClr val="tx1"/>
                </a:solidFill>
                <a:sym typeface="+mn-ea"/>
              </a:rPr>
              <a:t>学习中，</a:t>
            </a:r>
            <a:r>
              <a:rPr lang="zh-CN" altLang="en-US" sz="2000" dirty="0">
                <a:solidFill>
                  <a:srgbClr val="FF0000"/>
                </a:solidFill>
                <a:sym typeface="+mn-ea"/>
              </a:rPr>
              <a:t>视频不可拖动进度条或加速观看，</a:t>
            </a:r>
            <a:r>
              <a:rPr lang="zh-CN" altLang="en-US" sz="2000" dirty="0">
                <a:solidFill>
                  <a:schemeClr val="tx1"/>
                </a:solidFill>
                <a:sym typeface="+mn-ea"/>
              </a:rPr>
              <a:t>会影响学习进度分；每个章节测试最多可申请</a:t>
            </a:r>
            <a:r>
              <a:rPr lang="en-US" altLang="zh-CN" sz="2000" dirty="0">
                <a:solidFill>
                  <a:srgbClr val="FF0000"/>
                </a:solidFill>
                <a:sym typeface="+mn-ea"/>
              </a:rPr>
              <a:t>3</a:t>
            </a:r>
            <a:r>
              <a:rPr lang="zh-CN" altLang="en-US" sz="2000" dirty="0">
                <a:solidFill>
                  <a:srgbClr val="FF0000"/>
                </a:solidFill>
                <a:sym typeface="+mn-ea"/>
              </a:rPr>
              <a:t>次</a:t>
            </a:r>
            <a:r>
              <a:rPr lang="zh-CN" altLang="en-US" sz="2000" dirty="0">
                <a:solidFill>
                  <a:schemeClr val="tx1"/>
                </a:solidFill>
                <a:sym typeface="+mn-ea"/>
              </a:rPr>
              <a:t>重做，以</a:t>
            </a:r>
            <a:r>
              <a:rPr lang="zh-CN" altLang="en-US" sz="2000" dirty="0">
                <a:solidFill>
                  <a:srgbClr val="FF0000"/>
                </a:solidFill>
                <a:sym typeface="+mn-ea"/>
              </a:rPr>
              <a:t>最后一次</a:t>
            </a:r>
            <a:r>
              <a:rPr lang="zh-CN" altLang="en-US" sz="2000" dirty="0">
                <a:solidFill>
                  <a:schemeClr val="tx1"/>
                </a:solidFill>
                <a:sym typeface="+mn-ea"/>
              </a:rPr>
              <a:t>答题成绩为准</a:t>
            </a:r>
            <a:endParaRPr lang="en-US" altLang="zh-CN" sz="2000" dirty="0">
              <a:solidFill>
                <a:schemeClr val="tx1"/>
              </a:solidFill>
              <a:sym typeface="+mn-ea"/>
            </a:endParaRPr>
          </a:p>
          <a:p>
            <a:pPr marL="285750" indent="-285750">
              <a:lnSpc>
                <a:spcPts val="4080"/>
              </a:lnSpc>
              <a:buFont typeface="Wingdings" panose="05000000000000000000" pitchFamily="2" charset="2"/>
              <a:buChar char="u"/>
            </a:pPr>
            <a:r>
              <a:rPr lang="zh-CN" altLang="en-US" sz="2000" dirty="0">
                <a:solidFill>
                  <a:schemeClr val="tx1"/>
                </a:solidFill>
              </a:rPr>
              <a:t>在规定时间内完成视频观看、章节测试，在考试开放时间内完成期末考试，</a:t>
            </a:r>
            <a:r>
              <a:rPr lang="zh-CN" altLang="en-US" sz="2000" dirty="0">
                <a:solidFill>
                  <a:srgbClr val="FF0000"/>
                </a:solidFill>
              </a:rPr>
              <a:t>期末考试一旦开始，观看视频</a:t>
            </a:r>
            <a:r>
              <a:rPr lang="zh-CN" altLang="en-US" sz="2000" dirty="0">
                <a:solidFill>
                  <a:srgbClr val="FF0000"/>
                </a:solidFill>
                <a:sym typeface="+mn-ea"/>
              </a:rPr>
              <a:t>、章节测试</a:t>
            </a:r>
            <a:r>
              <a:rPr lang="zh-CN" altLang="en-US" sz="2000" dirty="0">
                <a:solidFill>
                  <a:srgbClr val="FF0000"/>
                </a:solidFill>
              </a:rPr>
              <a:t>将不再记录进度计入成绩</a:t>
            </a:r>
            <a:r>
              <a:rPr lang="zh-CN" altLang="en-US" sz="2000" dirty="0">
                <a:solidFill>
                  <a:schemeClr val="tx1"/>
                </a:solidFill>
              </a:rPr>
              <a:t>。</a:t>
            </a:r>
            <a:endParaRPr lang="en-US" altLang="zh-CN" sz="2000" dirty="0">
              <a:solidFill>
                <a:schemeClr val="tx1"/>
              </a:solidFill>
            </a:endParaRPr>
          </a:p>
          <a:p>
            <a:pPr marL="285750" indent="-285750">
              <a:lnSpc>
                <a:spcPts val="4080"/>
              </a:lnSpc>
              <a:buFont typeface="Wingdings" panose="05000000000000000000" pitchFamily="2" charset="2"/>
              <a:buChar char="u"/>
            </a:pPr>
            <a:r>
              <a:rPr lang="zh-CN" altLang="en-US" sz="2000" dirty="0">
                <a:solidFill>
                  <a:schemeClr val="tx1"/>
                </a:solidFill>
              </a:rPr>
              <a:t>期末考试过程中不能中断，不能退出，必须在规定时间内完成。</a:t>
            </a:r>
          </a:p>
          <a:p>
            <a:pPr marL="285750" indent="-285750">
              <a:lnSpc>
                <a:spcPts val="4080"/>
              </a:lnSpc>
              <a:buFont typeface="Wingdings" panose="05000000000000000000" pitchFamily="2" charset="2"/>
              <a:buChar char="u"/>
            </a:pPr>
            <a:r>
              <a:rPr lang="zh-CN" altLang="en-US" sz="2000" dirty="0">
                <a:solidFill>
                  <a:srgbClr val="FF0000"/>
                </a:solidFill>
              </a:rPr>
              <a:t>注：一旦点开期末试卷就要在规定时间内把题答完，如不答倒计时归零，系统会自动提交试卷，没有第二次作答机会。考试的过程中没答完题不要点提交试卷，如误点也没有第二次作答机会。</a:t>
            </a:r>
            <a:endParaRPr lang="zh-CN" altLang="en-US" sz="2000" dirty="0">
              <a:solidFill>
                <a:schemeClr val="tx1"/>
              </a:solidFill>
            </a:endParaRPr>
          </a:p>
          <a:p>
            <a:pPr marL="285750" indent="-285750">
              <a:lnSpc>
                <a:spcPts val="4080"/>
              </a:lnSpc>
              <a:buFont typeface="Wingdings" panose="05000000000000000000" pitchFamily="2" charset="2"/>
              <a:buChar char="u"/>
            </a:pPr>
            <a:endParaRPr lang="zh-CN" altLang="en-US" sz="2000" dirty="0">
              <a:solidFill>
                <a:schemeClr val="tx1"/>
              </a:solidFill>
            </a:endParaRPr>
          </a:p>
          <a:p>
            <a:pPr indent="0">
              <a:lnSpc>
                <a:spcPts val="4080"/>
              </a:lnSpc>
              <a:buFont typeface="Wingdings" panose="05000000000000000000" pitchFamily="2" charset="2"/>
              <a:buNone/>
            </a:pPr>
            <a:r>
              <a:rPr lang="en-US" altLang="zh-CN" sz="2400" dirty="0">
                <a:solidFill>
                  <a:schemeClr val="tx1"/>
                </a:solidFill>
              </a:rPr>
              <a:t>   </a:t>
            </a:r>
            <a:endParaRPr lang="zh-CN" altLang="en-US" sz="2400" dirty="0">
              <a:solidFill>
                <a:schemeClr val="tx1"/>
              </a:solidFill>
            </a:endParaRPr>
          </a:p>
        </p:txBody>
      </p:sp>
      <p:grpSp>
        <p:nvGrpSpPr>
          <p:cNvPr id="9" name="组合 1"/>
          <p:cNvGrpSpPr/>
          <p:nvPr/>
        </p:nvGrpSpPr>
        <p:grpSpPr>
          <a:xfrm rot="20930218">
            <a:off x="-219738" y="257788"/>
            <a:ext cx="3085948" cy="4327093"/>
            <a:chOff x="0" y="1196774"/>
            <a:chExt cx="3651646" cy="3267076"/>
          </a:xfrm>
          <a:solidFill>
            <a:srgbClr val="3366FF"/>
          </a:solidFill>
        </p:grpSpPr>
        <p:sp>
          <p:nvSpPr>
            <p:cNvPr id="14" name="Freeform 6"/>
            <p:cNvSpPr/>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5" name="Freeform 7"/>
            <p:cNvSpPr/>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6" name="Freeform 8"/>
            <p:cNvSpPr/>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7" name="Freeform 9"/>
            <p:cNvSpPr/>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8" name="Freeform 10"/>
            <p:cNvSpPr/>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9" name="Freeform 11"/>
            <p:cNvSpPr/>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0" name="Freeform 12"/>
            <p:cNvSpPr/>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1" name="Freeform 13"/>
            <p:cNvSpPr/>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2" name="Freeform 14"/>
            <p:cNvSpPr/>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3" name="Freeform 15"/>
            <p:cNvSpPr/>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4" name="Freeform 16"/>
            <p:cNvSpPr/>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5" name="Freeform 17"/>
            <p:cNvSpPr/>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6" name="Freeform 18"/>
            <p:cNvSpPr/>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7" name="Freeform 19"/>
            <p:cNvSpPr/>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8" name="Freeform 20"/>
            <p:cNvSpPr/>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9" name="Freeform 21"/>
            <p:cNvSpPr/>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30" name="Freeform 22"/>
            <p:cNvSpPr/>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31" name="Freeform 23"/>
            <p:cNvSpPr/>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32" name="Freeform 24"/>
            <p:cNvSpPr/>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33" name="Freeform 25"/>
            <p:cNvSpPr/>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34" name="Freeform 26"/>
            <p:cNvSpPr/>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35" name="Freeform 27"/>
            <p:cNvSpPr/>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36" name="Freeform 28"/>
            <p:cNvSpPr/>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37" name="Freeform 29"/>
            <p:cNvSpPr/>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38" name="Freeform 30"/>
            <p:cNvSpPr/>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39" name="Freeform 31"/>
            <p:cNvSpPr/>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40" name="Freeform 32"/>
            <p:cNvSpPr>
              <a:spLocks noEditPoints="1"/>
            </p:cNvSpPr>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41" name="Freeform 33"/>
            <p:cNvSpPr/>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42" name="Freeform 34"/>
            <p:cNvSpPr/>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43" name="Freeform 35"/>
            <p:cNvSpPr/>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44" name="Freeform 36"/>
            <p:cNvSpPr/>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45" name="Freeform 37"/>
            <p:cNvSpPr>
              <a:spLocks noEditPoints="1"/>
            </p:cNvSpPr>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46" name="Freeform 38"/>
            <p:cNvSpPr/>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47" name="Freeform 39"/>
            <p:cNvSpPr/>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48" name="Freeform 40"/>
            <p:cNvSpPr/>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49" name="Freeform 41"/>
            <p:cNvSpPr/>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50" name="Freeform 42"/>
            <p:cNvSpPr>
              <a:spLocks noEditPoints="1"/>
            </p:cNvSpPr>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51" name="Freeform 43"/>
            <p:cNvSpPr>
              <a:spLocks noEditPoints="1"/>
            </p:cNvSpPr>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52" name="Freeform 44"/>
            <p:cNvSpPr>
              <a:spLocks noEditPoints="1"/>
            </p:cNvSpPr>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53" name="Freeform 45"/>
            <p:cNvSpPr>
              <a:spLocks noEditPoints="1"/>
            </p:cNvSpPr>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54" name="Freeform 46"/>
            <p:cNvSpPr>
              <a:spLocks noEditPoints="1"/>
            </p:cNvSpPr>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55" name="Freeform 47"/>
            <p:cNvSpPr>
              <a:spLocks noEditPoints="1"/>
            </p:cNvSpPr>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56" name="Freeform 48"/>
            <p:cNvSpPr>
              <a:spLocks noEditPoints="1"/>
            </p:cNvSpPr>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57" name="Freeform 49"/>
            <p:cNvSpPr/>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58" name="Freeform 50"/>
            <p:cNvSpPr/>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59" name="Freeform 51"/>
            <p:cNvSpPr/>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60" name="Freeform 52"/>
            <p:cNvSpPr/>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61" name="Freeform 53"/>
            <p:cNvSpPr/>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62" name="Freeform 54"/>
            <p:cNvSpPr/>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63" name="Freeform 55"/>
            <p:cNvSpPr>
              <a:spLocks noEditPoints="1"/>
            </p:cNvSpPr>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64" name="Freeform 56"/>
            <p:cNvSpPr/>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65" name="Freeform 57"/>
            <p:cNvSpPr/>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66" name="Freeform 58"/>
            <p:cNvSpPr/>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67" name="Freeform 59"/>
            <p:cNvSpPr/>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68" name="Freeform 60"/>
            <p:cNvSpPr/>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69" name="Freeform 61"/>
            <p:cNvSpPr/>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70" name="Freeform 62"/>
            <p:cNvSpPr>
              <a:spLocks noEditPoints="1"/>
            </p:cNvSpPr>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71" name="Freeform 63"/>
            <p:cNvSpPr/>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72" name="Freeform 64"/>
            <p:cNvSpPr/>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73" name="Freeform 65"/>
            <p:cNvSpPr/>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74" name="Freeform 66"/>
            <p:cNvSpPr/>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75" name="Freeform 67"/>
            <p:cNvSpPr>
              <a:spLocks noEditPoints="1"/>
            </p:cNvSpPr>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76" name="Freeform 68"/>
            <p:cNvSpPr/>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77" name="Freeform 69"/>
            <p:cNvSpPr/>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78" name="Freeform 70"/>
            <p:cNvSpPr>
              <a:spLocks noEditPoints="1"/>
            </p:cNvSpPr>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79" name="Freeform 71"/>
            <p:cNvSpPr/>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80" name="Freeform 72"/>
            <p:cNvSpPr/>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81" name="Freeform 73"/>
            <p:cNvSpPr>
              <a:spLocks noEditPoints="1"/>
            </p:cNvSpPr>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82" name="Freeform 74"/>
            <p:cNvSpPr/>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83" name="Freeform 75"/>
            <p:cNvSpPr/>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84" name="Freeform 76"/>
            <p:cNvSpPr/>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85" name="Freeform 77"/>
            <p:cNvSpPr/>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86" name="Freeform 78"/>
            <p:cNvSpPr>
              <a:spLocks noEditPoints="1"/>
            </p:cNvSpPr>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87" name="Freeform 79"/>
            <p:cNvSpPr/>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88" name="Freeform 80"/>
            <p:cNvSpPr/>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89" name="Freeform 81"/>
            <p:cNvSpPr/>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90" name="Freeform 82"/>
            <p:cNvSpPr/>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91" name="Freeform 83"/>
            <p:cNvSpPr>
              <a:spLocks noEditPoints="1"/>
            </p:cNvSpPr>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92" name="Freeform 84"/>
            <p:cNvSpPr>
              <a:spLocks noEditPoints="1"/>
            </p:cNvSpPr>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93" name="Freeform 85"/>
            <p:cNvSpPr>
              <a:spLocks noEditPoints="1"/>
            </p:cNvSpPr>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94" name="Freeform 86"/>
            <p:cNvSpPr>
              <a:spLocks noEditPoints="1"/>
            </p:cNvSpPr>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95" name="Freeform 87"/>
            <p:cNvSpPr/>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96" name="Freeform 88"/>
            <p:cNvSpPr/>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97" name="Freeform 89"/>
            <p:cNvSpPr>
              <a:spLocks noEditPoints="1"/>
            </p:cNvSpPr>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98" name="Freeform 90"/>
            <p:cNvSpPr>
              <a:spLocks noEditPoints="1"/>
            </p:cNvSpPr>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99" name="Freeform 91"/>
            <p:cNvSpPr/>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00" name="Freeform 92"/>
            <p:cNvSpPr>
              <a:spLocks noEditPoints="1"/>
            </p:cNvSpPr>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01" name="Freeform 93"/>
            <p:cNvSpPr>
              <a:spLocks noEditPoints="1"/>
            </p:cNvSpPr>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02" name="Freeform 94"/>
            <p:cNvSpPr/>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03" name="Freeform 95"/>
            <p:cNvSpPr/>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04" name="Freeform 96"/>
            <p:cNvSpPr/>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05" name="Freeform 97"/>
            <p:cNvSpPr/>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06" name="Freeform 98"/>
            <p:cNvSpPr>
              <a:spLocks noEditPoints="1"/>
            </p:cNvSpPr>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07" name="Freeform 99"/>
            <p:cNvSpPr/>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08" name="Freeform 100"/>
            <p:cNvSpPr/>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09" name="Freeform 101"/>
            <p:cNvSpPr/>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10" name="Freeform 102"/>
            <p:cNvSpPr>
              <a:spLocks noEditPoints="1"/>
            </p:cNvSpPr>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14" name="Freeform 103"/>
            <p:cNvSpPr/>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15" name="Freeform 104"/>
            <p:cNvSpPr/>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16" name="Freeform 105"/>
            <p:cNvSpPr/>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17" name="Freeform 106"/>
            <p:cNvSpPr/>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18" name="Freeform 107"/>
            <p:cNvSpPr/>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19" name="Freeform 108"/>
            <p:cNvSpPr/>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20" name="Freeform 109"/>
            <p:cNvSpPr/>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21" name="Freeform 110"/>
            <p:cNvSpPr/>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22" name="Freeform 111"/>
            <p:cNvSpPr/>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23" name="Freeform 112"/>
            <p:cNvSpPr/>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24" name="Freeform 113"/>
            <p:cNvSpPr/>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25" name="Freeform 114"/>
            <p:cNvSpPr/>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26" name="Freeform 115"/>
            <p:cNvSpPr/>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27" name="Freeform 116"/>
            <p:cNvSpPr/>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28" name="Freeform 117"/>
            <p:cNvSpPr/>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29" name="Freeform 118"/>
            <p:cNvSpPr/>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30" name="Freeform 119"/>
            <p:cNvSpPr/>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31" name="Freeform 120"/>
            <p:cNvSpPr/>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32" name="Freeform 121"/>
            <p:cNvSpPr/>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33" name="Freeform 122"/>
            <p:cNvSpPr>
              <a:spLocks noEditPoints="1"/>
            </p:cNvSpPr>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34" name="Freeform 123"/>
            <p:cNvSpPr>
              <a:spLocks noEditPoints="1"/>
            </p:cNvSpPr>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35" name="Freeform 124"/>
            <p:cNvSpPr/>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36" name="Freeform 125"/>
            <p:cNvSpPr>
              <a:spLocks noEditPoints="1"/>
            </p:cNvSpPr>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37" name="Freeform 126"/>
            <p:cNvSpPr>
              <a:spLocks noEditPoints="1"/>
            </p:cNvSpPr>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38" name="Freeform 127"/>
            <p:cNvSpPr/>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39" name="Freeform 128"/>
            <p:cNvSpPr/>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40" name="Freeform 129"/>
            <p:cNvSpPr/>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41" name="Freeform 130"/>
            <p:cNvSpPr/>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42" name="Freeform 131"/>
            <p:cNvSpPr/>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43" name="Freeform 132"/>
            <p:cNvSpPr/>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44" name="Freeform 133"/>
            <p:cNvSpPr/>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45" name="Freeform 134"/>
            <p:cNvSpPr/>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46" name="Freeform 135"/>
            <p:cNvSpPr>
              <a:spLocks noEditPoints="1"/>
            </p:cNvSpPr>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47" name="Freeform 136"/>
            <p:cNvSpPr/>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48" name="Freeform 137"/>
            <p:cNvSpPr>
              <a:spLocks noEditPoints="1"/>
            </p:cNvSpPr>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49" name="Freeform 138"/>
            <p:cNvSpPr/>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50" name="Freeform 139"/>
            <p:cNvSpPr>
              <a:spLocks noEditPoints="1"/>
            </p:cNvSpPr>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51" name="Freeform 140"/>
            <p:cNvSpPr/>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52" name="Freeform 141"/>
            <p:cNvSpPr>
              <a:spLocks noEditPoints="1"/>
            </p:cNvSpPr>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53" name="Freeform 142"/>
            <p:cNvSpPr/>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54" name="Freeform 143"/>
            <p:cNvSpPr/>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55" name="Freeform 144"/>
            <p:cNvSpPr/>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56" name="Freeform 145"/>
            <p:cNvSpPr/>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57" name="Freeform 146"/>
            <p:cNvSpPr>
              <a:spLocks noEditPoints="1"/>
            </p:cNvSpPr>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58" name="Freeform 147"/>
            <p:cNvSpPr>
              <a:spLocks noEditPoints="1"/>
            </p:cNvSpPr>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59" name="Freeform 148"/>
            <p:cNvSpPr>
              <a:spLocks noEditPoints="1"/>
            </p:cNvSpPr>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60" name="Freeform 149"/>
            <p:cNvSpPr/>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61" name="Freeform 150"/>
            <p:cNvSpPr>
              <a:spLocks noEditPoints="1"/>
            </p:cNvSpPr>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62" name="Freeform 151"/>
            <p:cNvSpPr>
              <a:spLocks noEditPoints="1"/>
            </p:cNvSpPr>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63" name="Freeform 152"/>
            <p:cNvSpPr/>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64" name="Freeform 153"/>
            <p:cNvSpPr/>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65" name="Freeform 154"/>
            <p:cNvSpPr/>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66" name="Freeform 155"/>
            <p:cNvSpPr/>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67" name="Freeform 156"/>
            <p:cNvSpPr/>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68" name="Freeform 157"/>
            <p:cNvSpPr/>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69" name="Freeform 158"/>
            <p:cNvSpPr/>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70" name="Freeform 159"/>
            <p:cNvSpPr/>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71" name="Freeform 160"/>
            <p:cNvSpPr/>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72" name="Freeform 161"/>
            <p:cNvSpPr/>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73" name="Freeform 162"/>
            <p:cNvSpPr>
              <a:spLocks noEditPoints="1"/>
            </p:cNvSpPr>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74" name="Freeform 163"/>
            <p:cNvSpPr>
              <a:spLocks noEditPoints="1"/>
            </p:cNvSpPr>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75" name="Freeform 164"/>
            <p:cNvSpPr/>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76" name="Freeform 165"/>
            <p:cNvSpPr/>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77" name="Freeform 166"/>
            <p:cNvSpPr/>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78" name="Freeform 167"/>
            <p:cNvSpPr/>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79" name="Freeform 168"/>
            <p:cNvSpPr/>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80" name="Freeform 169"/>
            <p:cNvSpPr/>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81" name="Freeform 170"/>
            <p:cNvSpPr/>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82" name="Freeform 171"/>
            <p:cNvSpPr/>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83" name="Freeform 172"/>
            <p:cNvSpPr/>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84" name="Freeform 173"/>
            <p:cNvSpPr/>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85" name="Freeform 174"/>
            <p:cNvSpPr>
              <a:spLocks noEditPoints="1"/>
            </p:cNvSpPr>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86" name="Freeform 175"/>
            <p:cNvSpPr/>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87" name="Freeform 176"/>
            <p:cNvSpPr/>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88" name="Freeform 177"/>
            <p:cNvSpPr/>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89" name="Freeform 178"/>
            <p:cNvSpPr/>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90" name="Freeform 179"/>
            <p:cNvSpPr/>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91" name="Freeform 180"/>
            <p:cNvSpPr/>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92" name="Freeform 181"/>
            <p:cNvSpPr/>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93" name="Freeform 182"/>
            <p:cNvSpPr/>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94" name="Freeform 183"/>
            <p:cNvSpPr/>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95" name="Freeform 184"/>
            <p:cNvSpPr/>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96" name="Freeform 185"/>
            <p:cNvSpPr>
              <a:spLocks noEditPoints="1"/>
            </p:cNvSpPr>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97" name="Freeform 186"/>
            <p:cNvSpPr/>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98" name="Freeform 187"/>
            <p:cNvSpPr/>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199" name="Freeform 188"/>
            <p:cNvSpPr>
              <a:spLocks noEditPoints="1"/>
            </p:cNvSpPr>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00" name="Freeform 189"/>
            <p:cNvSpPr/>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01" name="Freeform 190"/>
            <p:cNvSpPr/>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02" name="Freeform 191"/>
            <p:cNvSpPr/>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03" name="Freeform 192"/>
            <p:cNvSpPr/>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04" name="Freeform 193"/>
            <p:cNvSpPr/>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05" name="Freeform 194"/>
            <p:cNvSpPr/>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06" name="Freeform 195"/>
            <p:cNvSpPr/>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07" name="Freeform 196"/>
            <p:cNvSpPr/>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08" name="Freeform 197"/>
            <p:cNvSpPr/>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09" name="Freeform 198"/>
            <p:cNvSpPr/>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10" name="Freeform 199"/>
            <p:cNvSpPr>
              <a:spLocks noEditPoints="1"/>
            </p:cNvSpPr>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11" name="Freeform 200"/>
            <p:cNvSpPr/>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12" name="Freeform 201"/>
            <p:cNvSpPr/>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13" name="Freeform 202"/>
            <p:cNvSpPr/>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14" name="Freeform 203"/>
            <p:cNvSpPr/>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15" name="Freeform 204"/>
            <p:cNvSpPr/>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16" name="Freeform 206"/>
            <p:cNvSpPr/>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17" name="Freeform 207"/>
            <p:cNvSpPr>
              <a:spLocks noEditPoints="1"/>
            </p:cNvSpPr>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18" name="Freeform 208"/>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19" name="Freeform 209"/>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20" name="Freeform 210"/>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21" name="Freeform 211"/>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22"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23" name="Freeform 213"/>
            <p:cNvSpPr>
              <a:spLocks noEditPoints="1"/>
            </p:cNvSpPr>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24" name="Freeform 214"/>
            <p:cNvSpPr>
              <a:spLocks noEditPoints="1"/>
            </p:cNvSpPr>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25" name="Freeform 215"/>
            <p:cNvSpPr>
              <a:spLocks noEditPoints="1"/>
            </p:cNvSpPr>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26" name="Freeform 216"/>
            <p:cNvSpPr>
              <a:spLocks noEditPoints="1"/>
            </p:cNvSpPr>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27" name="Freeform 217"/>
            <p:cNvSpPr>
              <a:spLocks noEditPoints="1"/>
            </p:cNvSpPr>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28" name="Freeform 218"/>
            <p:cNvSpPr>
              <a:spLocks noEditPoints="1"/>
            </p:cNvSpPr>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29" name="Freeform 219"/>
            <p:cNvSpPr>
              <a:spLocks noEditPoints="1"/>
            </p:cNvSpPr>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30" name="Freeform 220"/>
            <p:cNvSpPr>
              <a:spLocks noEditPoints="1"/>
            </p:cNvSpPr>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31" name="Freeform 221"/>
            <p:cNvSpPr>
              <a:spLocks noEditPoints="1"/>
            </p:cNvSpPr>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32" name="Freeform 222"/>
            <p:cNvSpPr>
              <a:spLocks noEditPoints="1"/>
            </p:cNvSpPr>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33" name="Freeform 223"/>
            <p:cNvSpPr>
              <a:spLocks noEditPoints="1"/>
            </p:cNvSpPr>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34" name="Freeform 224"/>
            <p:cNvSpPr>
              <a:spLocks noEditPoints="1"/>
            </p:cNvSpPr>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35" name="Freeform 225"/>
            <p:cNvSpPr>
              <a:spLocks noEditPoints="1"/>
            </p:cNvSpPr>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36" name="Freeform 226"/>
            <p:cNvSpPr>
              <a:spLocks noEditPoints="1"/>
            </p:cNvSpPr>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37" name="Freeform 227"/>
            <p:cNvSpPr>
              <a:spLocks noEditPoints="1"/>
            </p:cNvSpPr>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38" name="Freeform 228"/>
            <p:cNvSpPr>
              <a:spLocks noEditPoints="1"/>
            </p:cNvSpPr>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39" name="Freeform 229"/>
            <p:cNvSpPr>
              <a:spLocks noEditPoints="1"/>
            </p:cNvSpPr>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40" name="Freeform 230"/>
            <p:cNvSpPr>
              <a:spLocks noEditPoints="1"/>
            </p:cNvSpPr>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41" name="Freeform 231"/>
            <p:cNvSpPr/>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42" name="Freeform 232"/>
            <p:cNvSpPr/>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43" name="Freeform 233"/>
            <p:cNvSpPr/>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44" name="Freeform 234"/>
            <p:cNvSpPr/>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45" name="Freeform 235"/>
            <p:cNvSpPr>
              <a:spLocks noEditPoints="1"/>
            </p:cNvSpPr>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46" name="Freeform 236"/>
            <p:cNvSpPr/>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47" name="Freeform 237"/>
            <p:cNvSpPr/>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48" name="Freeform 238"/>
            <p:cNvSpPr/>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49" name="Freeform 239"/>
            <p:cNvSpPr>
              <a:spLocks noEditPoints="1"/>
            </p:cNvSpPr>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50" name="Freeform 240"/>
            <p:cNvSpPr>
              <a:spLocks noEditPoints="1"/>
            </p:cNvSpPr>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51" name="Freeform 241"/>
            <p:cNvSpPr/>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52" name="Freeform 242"/>
            <p:cNvSpPr/>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53" name="Freeform 243"/>
            <p:cNvSpPr/>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54" name="Freeform 244"/>
            <p:cNvSpPr>
              <a:spLocks noEditPoints="1"/>
            </p:cNvSpPr>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55" name="Freeform 245"/>
            <p:cNvSpPr>
              <a:spLocks noEditPoints="1"/>
            </p:cNvSpPr>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56" name="Freeform 246"/>
            <p:cNvSpPr>
              <a:spLocks noEditPoints="1"/>
            </p:cNvSpPr>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57" name="Freeform 247"/>
            <p:cNvSpPr>
              <a:spLocks noEditPoints="1"/>
            </p:cNvSpPr>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58" name="Freeform 248"/>
            <p:cNvSpPr/>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59" name="Freeform 249"/>
            <p:cNvSpPr/>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60" name="Freeform 250"/>
            <p:cNvSpPr/>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61" name="Freeform 251"/>
            <p:cNvSpPr/>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62" name="Freeform 252"/>
            <p:cNvSpPr>
              <a:spLocks noEditPoints="1"/>
            </p:cNvSpPr>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63" name="Freeform 253"/>
            <p:cNvSpPr/>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64" name="Freeform 254"/>
            <p:cNvSpPr>
              <a:spLocks noEditPoints="1"/>
            </p:cNvSpPr>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65" name="Freeform 255"/>
            <p:cNvSpPr/>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66" name="Freeform 256"/>
            <p:cNvSpPr>
              <a:spLocks noEditPoints="1"/>
            </p:cNvSpPr>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67" name="Freeform 257"/>
            <p:cNvSpPr>
              <a:spLocks noEditPoints="1"/>
            </p:cNvSpPr>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68" name="Freeform 258"/>
            <p:cNvSpPr>
              <a:spLocks noEditPoints="1"/>
            </p:cNvSpPr>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69" name="Freeform 259"/>
            <p:cNvSpPr>
              <a:spLocks noEditPoints="1"/>
            </p:cNvSpPr>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70" name="Freeform 260"/>
            <p:cNvSpPr/>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71" name="Freeform 261"/>
            <p:cNvSpPr/>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72" name="Freeform 262"/>
            <p:cNvSpPr/>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73" name="Freeform 263"/>
            <p:cNvSpPr/>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74" name="Freeform 264"/>
            <p:cNvSpPr>
              <a:spLocks noEditPoints="1"/>
            </p:cNvSpPr>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75" name="Freeform 265"/>
            <p:cNvSpPr>
              <a:spLocks noEditPoints="1"/>
            </p:cNvSpPr>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76" name="Freeform 266"/>
            <p:cNvSpPr/>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77" name="Freeform 267"/>
            <p:cNvSpPr>
              <a:spLocks noEditPoints="1"/>
            </p:cNvSpPr>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78" name="Freeform 268"/>
            <p:cNvSpPr/>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79" name="Freeform 269"/>
            <p:cNvSpPr/>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80" name="Freeform 270"/>
            <p:cNvSpPr>
              <a:spLocks noEditPoints="1"/>
            </p:cNvSpPr>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81" name="Freeform 271"/>
            <p:cNvSpPr/>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82" name="Freeform 272"/>
            <p:cNvSpPr/>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83" name="Freeform 273"/>
            <p:cNvSpPr>
              <a:spLocks noEditPoints="1"/>
            </p:cNvSpPr>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84" name="Freeform 274"/>
            <p:cNvSpPr/>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85" name="Freeform 275"/>
            <p:cNvSpPr/>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86" name="Freeform 276"/>
            <p:cNvSpPr>
              <a:spLocks noEditPoints="1"/>
            </p:cNvSpPr>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87" name="Freeform 277"/>
            <p:cNvSpPr/>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sp>
          <p:nvSpPr>
            <p:cNvPr id="288" name="Freeform 278"/>
            <p:cNvSpPr/>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grpFill/>
            <a:ln>
              <a:noFill/>
            </a:ln>
          </p:spPr>
          <p:txBody>
            <a:bodyPr vert="horz" wrap="square" lIns="96435" tIns="48218" rIns="96435" bIns="48218" numCol="1" anchor="t" anchorCtr="0" compatLnSpc="1"/>
            <a:lstStyle/>
            <a:p>
              <a:endParaRPr lang="zh-CN" altLang="en-US">
                <a:solidFill>
                  <a:schemeClr val="tx1">
                    <a:lumMod val="65000"/>
                    <a:lumOff val="35000"/>
                  </a:schemeClr>
                </a:solidFill>
              </a:endParaRPr>
            </a:p>
          </p:txBody>
        </p:sp>
      </p:grpSp>
      <p:sp>
        <p:nvSpPr>
          <p:cNvPr id="289" name="文本框 288"/>
          <p:cNvSpPr txBox="1"/>
          <p:nvPr/>
        </p:nvSpPr>
        <p:spPr>
          <a:xfrm rot="20269394">
            <a:off x="2557043" y="568541"/>
            <a:ext cx="2031325" cy="830997"/>
          </a:xfrm>
          <a:prstGeom prst="rect">
            <a:avLst/>
          </a:prstGeom>
          <a:solidFill>
            <a:srgbClr val="FCCC54"/>
          </a:solidFill>
        </p:spPr>
        <p:txBody>
          <a:bodyPr wrap="none" rtlCol="0">
            <a:spAutoFit/>
          </a:bodyPr>
          <a:lstStyle/>
          <a:p>
            <a:r>
              <a:rPr lang="zh-CN" altLang="en-US" sz="4800" kern="1200" dirty="0">
                <a:solidFill>
                  <a:schemeClr val="tx1"/>
                </a:solidFill>
                <a:latin typeface="方正苏新诗柳楷简体-yolan" panose="02000000000000000000" pitchFamily="2" charset="-122"/>
                <a:ea typeface="方正苏新诗柳楷简体-yolan" panose="02000000000000000000" pitchFamily="2" charset="-122"/>
                <a:cs typeface="方正苏新诗柳楷简体-yolan" panose="02000000000000000000" pitchFamily="2" charset="-122"/>
              </a:rPr>
              <a:t>划重点</a:t>
            </a:r>
          </a:p>
        </p:txBody>
      </p:sp>
    </p:spTree>
  </p:cSld>
  <p:clrMapOvr>
    <a:masterClrMapping/>
  </p:clrMapOvr>
  <mc:AlternateContent xmlns:mc="http://schemas.openxmlformats.org/markup-compatibility/2006" xmlns:p14="http://schemas.microsoft.com/office/powerpoint/2010/main">
    <mc:Choice Requires="p14">
      <p:transition spd="slow" p14:dur="16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89"/>
                                        </p:tgtEl>
                                        <p:attrNameLst>
                                          <p:attrName>style.visibility</p:attrName>
                                        </p:attrNameLst>
                                      </p:cBhvr>
                                      <p:to>
                                        <p:strVal val="visible"/>
                                      </p:to>
                                    </p:set>
                                    <p:animEffect transition="in" filter="blinds(horizontal)">
                                      <p:cBhvr>
                                        <p:cTn id="24" dur="500"/>
                                        <p:tgtEl>
                                          <p:spTgt spid="289"/>
                                        </p:tgtEl>
                                      </p:cBhvr>
                                    </p:animEffect>
                                  </p:childTnLst>
                                </p:cTn>
                              </p:par>
                            </p:childTnLst>
                          </p:cTn>
                        </p:par>
                        <p:par>
                          <p:cTn id="25" fill="hold">
                            <p:stCondLst>
                              <p:cond delay="2500"/>
                            </p:stCondLst>
                            <p:childTnLst>
                              <p:par>
                                <p:cTn id="26" presetID="6" presetClass="entr" presetSubtype="16"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circle(in)">
                                      <p:cBhvr>
                                        <p:cTn id="28" dur="2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28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6"/>
          <p:cNvGrpSpPr>
            <a:grpSpLocks noChangeAspect="1"/>
          </p:cNvGrpSpPr>
          <p:nvPr/>
        </p:nvGrpSpPr>
        <p:grpSpPr bwMode="auto">
          <a:xfrm>
            <a:off x="1108574" y="2937879"/>
            <a:ext cx="1158875" cy="2000249"/>
            <a:chOff x="1449" y="1496"/>
            <a:chExt cx="730" cy="1260"/>
          </a:xfrm>
          <a:blipFill rotWithShape="1">
            <a:blip r:embed="rId3"/>
            <a:tile tx="0" ty="0" sx="100000" sy="100000" flip="none" algn="tl"/>
          </a:blipFill>
        </p:grpSpPr>
        <p:sp>
          <p:nvSpPr>
            <p:cNvPr id="13"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0" name="Group 21"/>
          <p:cNvGrpSpPr>
            <a:grpSpLocks noChangeAspect="1"/>
          </p:cNvGrpSpPr>
          <p:nvPr/>
        </p:nvGrpSpPr>
        <p:grpSpPr bwMode="auto">
          <a:xfrm>
            <a:off x="5490997" y="4260532"/>
            <a:ext cx="1209675" cy="1979613"/>
            <a:chOff x="3270" y="1510"/>
            <a:chExt cx="762" cy="1247"/>
          </a:xfrm>
          <a:blipFill rotWithShape="1">
            <a:blip r:embed="rId4"/>
            <a:tile tx="0" ty="0" sx="100000" sy="100000" flip="none" algn="tl"/>
          </a:blipFill>
        </p:grpSpPr>
        <p:sp>
          <p:nvSpPr>
            <p:cNvPr id="21"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 name="Group 26"/>
          <p:cNvGrpSpPr>
            <a:grpSpLocks noChangeAspect="1"/>
          </p:cNvGrpSpPr>
          <p:nvPr/>
        </p:nvGrpSpPr>
        <p:grpSpPr bwMode="auto">
          <a:xfrm>
            <a:off x="9554369" y="4677617"/>
            <a:ext cx="1200149" cy="1973263"/>
            <a:chOff x="5100" y="1511"/>
            <a:chExt cx="756" cy="1243"/>
          </a:xfrm>
          <a:blipFill rotWithShape="1">
            <a:blip r:embed="rId5"/>
            <a:tile tx="0" ty="0" sx="100000" sy="100000" flip="none" algn="tl"/>
          </a:blipFill>
        </p:grpSpPr>
        <p:sp>
          <p:nvSpPr>
            <p:cNvPr id="25"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p:spPr>
          <p:txBody>
            <a:bodyPr vert="horz" wrap="square" lIns="91440" tIns="45720" rIns="91440" bIns="45720" numCol="1" anchor="t" anchorCtr="0" compatLnSpc="1"/>
            <a:lstStyle/>
            <a:p>
              <a:endParaRPr lang="en-US" altLang="zh-CN" dirty="0"/>
            </a:p>
            <a:p>
              <a:endParaRPr lang="zh-CN" altLang="en-US" dirty="0"/>
            </a:p>
          </p:txBody>
        </p:sp>
      </p:grpSp>
      <p:pic>
        <p:nvPicPr>
          <p:cNvPr id="15" name="图片 14"/>
          <p:cNvPicPr/>
          <p:nvPr/>
        </p:nvPicPr>
        <p:blipFill>
          <a:blip r:embed="rId6"/>
          <a:stretch>
            <a:fillRect/>
          </a:stretch>
        </p:blipFill>
        <p:spPr>
          <a:xfrm>
            <a:off x="102235" y="364807"/>
            <a:ext cx="3089910" cy="2455545"/>
          </a:xfrm>
          <a:prstGeom prst="rect">
            <a:avLst/>
          </a:prstGeom>
          <a:noFill/>
          <a:ln w="12700" cmpd="sng">
            <a:solidFill>
              <a:schemeClr val="accent6">
                <a:lumMod val="20000"/>
                <a:lumOff val="80000"/>
              </a:schemeClr>
            </a:solidFill>
            <a:prstDash val="solid"/>
          </a:ln>
        </p:spPr>
      </p:pic>
      <p:pic>
        <p:nvPicPr>
          <p:cNvPr id="5" name="图片 4"/>
          <p:cNvPicPr>
            <a:picLocks noChangeAspect="1"/>
          </p:cNvPicPr>
          <p:nvPr/>
        </p:nvPicPr>
        <p:blipFill>
          <a:blip r:embed="rId7"/>
          <a:stretch>
            <a:fillRect/>
          </a:stretch>
        </p:blipFill>
        <p:spPr>
          <a:xfrm>
            <a:off x="4636770" y="885825"/>
            <a:ext cx="2479040" cy="3027045"/>
          </a:xfrm>
          <a:prstGeom prst="rect">
            <a:avLst/>
          </a:prstGeom>
        </p:spPr>
      </p:pic>
      <p:sp>
        <p:nvSpPr>
          <p:cNvPr id="7" name="文本框 6"/>
          <p:cNvSpPr txBox="1"/>
          <p:nvPr/>
        </p:nvSpPr>
        <p:spPr>
          <a:xfrm>
            <a:off x="8278495" y="1794510"/>
            <a:ext cx="3115945" cy="2306955"/>
          </a:xfrm>
          <a:prstGeom prst="rect">
            <a:avLst/>
          </a:prstGeom>
          <a:noFill/>
        </p:spPr>
        <p:txBody>
          <a:bodyPr wrap="square" rtlCol="0">
            <a:spAutoFit/>
          </a:bodyPr>
          <a:lstStyle/>
          <a:p>
            <a:r>
              <a:rPr lang="zh-CN" altLang="en-US" sz="2400" b="1"/>
              <a:t>输入学校、姓名、学号、以及绑定的手机号码和问题，提交给人工客服即可</a:t>
            </a:r>
          </a:p>
          <a:p>
            <a:r>
              <a:rPr lang="en-US" altLang="zh-CN" sz="2400" b="1"/>
              <a:t>7*16</a:t>
            </a:r>
            <a:r>
              <a:rPr lang="zh-CN" altLang="en-US" sz="2400" b="1"/>
              <a:t>小时在线，</a:t>
            </a:r>
          </a:p>
          <a:p>
            <a:r>
              <a:rPr lang="en-US" altLang="zh-CN" sz="2400" b="1"/>
              <a:t>8:00-24:00</a:t>
            </a:r>
          </a:p>
        </p:txBody>
      </p:sp>
      <p:sp>
        <p:nvSpPr>
          <p:cNvPr id="2" name="文本框 1"/>
          <p:cNvSpPr txBox="1"/>
          <p:nvPr/>
        </p:nvSpPr>
        <p:spPr>
          <a:xfrm>
            <a:off x="4636770" y="144145"/>
            <a:ext cx="2175510" cy="583565"/>
          </a:xfrm>
          <a:prstGeom prst="rect">
            <a:avLst/>
          </a:prstGeom>
          <a:noFill/>
        </p:spPr>
        <p:txBody>
          <a:bodyPr wrap="none" rtlCol="0">
            <a:spAutoFit/>
          </a:bodyPr>
          <a:lstStyle/>
          <a:p>
            <a:pPr lvl="0" algn="l">
              <a:buClrTx/>
              <a:buSzTx/>
              <a:buFontTx/>
            </a:pPr>
            <a:r>
              <a:rPr lang="en-US" altLang="zh-CN" sz="32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4.</a:t>
            </a:r>
            <a:r>
              <a:rPr lang="zh-CN" altLang="en-US" sz="32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问题处理</a:t>
            </a:r>
            <a:endParaRPr lang="zh-CN" altLang="en-US" sz="3200"/>
          </a:p>
        </p:txBody>
      </p:sp>
      <p:sp>
        <p:nvSpPr>
          <p:cNvPr id="3" name="文本框 2"/>
          <p:cNvSpPr txBox="1"/>
          <p:nvPr/>
        </p:nvSpPr>
        <p:spPr>
          <a:xfrm>
            <a:off x="4968875" y="2077085"/>
            <a:ext cx="1920240" cy="645160"/>
          </a:xfrm>
          <a:prstGeom prst="rect">
            <a:avLst/>
          </a:prstGeom>
          <a:noFill/>
        </p:spPr>
        <p:txBody>
          <a:bodyPr wrap="square" rtlCol="0">
            <a:spAutoFit/>
          </a:bodyPr>
          <a:lstStyle/>
          <a:p>
            <a:r>
              <a:rPr lang="zh-CN" altLang="en-US"/>
              <a:t>打字输入</a:t>
            </a:r>
            <a:r>
              <a:rPr lang="en-US" altLang="zh-CN"/>
              <a:t>“</a:t>
            </a:r>
            <a:r>
              <a:rPr lang="zh-CN" altLang="en-US">
                <a:solidFill>
                  <a:srgbClr val="FF0000"/>
                </a:solidFill>
              </a:rPr>
              <a:t>转人工</a:t>
            </a:r>
            <a:r>
              <a:rPr lang="en-US" altLang="zh-CN"/>
              <a:t>”</a:t>
            </a:r>
            <a:r>
              <a:rPr lang="zh-CN" altLang="en-US"/>
              <a:t>并发送</a:t>
            </a:r>
          </a:p>
        </p:txBody>
      </p:sp>
      <p:sp>
        <p:nvSpPr>
          <p:cNvPr id="8" name="右箭头 7"/>
          <p:cNvSpPr/>
          <p:nvPr/>
        </p:nvSpPr>
        <p:spPr>
          <a:xfrm rot="8580000">
            <a:off x="5024755" y="2925445"/>
            <a:ext cx="464820" cy="34036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p:tgtEl>
                                          <p:spTgt spid="24"/>
                                        </p:tgtEl>
                                        <p:attrNameLst>
                                          <p:attrName>ppt_y</p:attrName>
                                        </p:attrNameLst>
                                      </p:cBhvr>
                                      <p:tavLst>
                                        <p:tav tm="0">
                                          <p:val>
                                            <p:strVal val="#ppt_y+#ppt_h*1.125000"/>
                                          </p:val>
                                        </p:tav>
                                        <p:tav tm="100000">
                                          <p:val>
                                            <p:strVal val="#ppt_y"/>
                                          </p:val>
                                        </p:tav>
                                      </p:tavLst>
                                    </p:anim>
                                    <p:animEffect transition="in" filter="wipe(up)">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93315" y="1082040"/>
            <a:ext cx="7774305" cy="4171315"/>
          </a:xfrm>
          <a:prstGeom prst="rect">
            <a:avLst/>
          </a:prstGeom>
          <a:noFill/>
        </p:spPr>
        <p:txBody>
          <a:bodyPr wrap="square" rtlCol="0">
            <a:spAutoFit/>
          </a:bodyPr>
          <a:lstStyle/>
          <a:p>
            <a:pPr algn="l">
              <a:lnSpc>
                <a:spcPct val="170000"/>
              </a:lnSpc>
            </a:pPr>
            <a:endParaRPr lang="zh-CN" altLang="en-US" sz="2400" dirty="0"/>
          </a:p>
          <a:p>
            <a:pPr algn="l">
              <a:lnSpc>
                <a:spcPct val="170000"/>
              </a:lnSpc>
            </a:pPr>
            <a:r>
              <a:rPr lang="zh-CN" altLang="en-US" sz="3600" b="1" dirty="0">
                <a:solidFill>
                  <a:srgbClr val="FC005D"/>
                </a:solidFill>
              </a:rPr>
              <a:t>登入进去看不到课程怎么办？</a:t>
            </a:r>
            <a:endParaRPr lang="zh-CN" altLang="en-US" sz="2400" b="1" dirty="0"/>
          </a:p>
          <a:p>
            <a:pPr algn="l">
              <a:lnSpc>
                <a:spcPct val="170000"/>
              </a:lnSpc>
            </a:pPr>
            <a:r>
              <a:rPr lang="zh-CN" altLang="en-US" sz="2400" b="1" dirty="0"/>
              <a:t>确定学号、学校、姓名等相关认证信息是否有误，如有误请联系在线人工客服修改，如无误且退出账号重新登录后仍未看到课程，请联系线下课堂老师，老师会找后台人员查明原因。</a:t>
            </a:r>
            <a:endParaRPr lang="en-US" dirty="0"/>
          </a:p>
        </p:txBody>
      </p:sp>
      <p:sp>
        <p:nvSpPr>
          <p:cNvPr id="5" name="文本框 4"/>
          <p:cNvSpPr txBox="1"/>
          <p:nvPr/>
        </p:nvSpPr>
        <p:spPr>
          <a:xfrm>
            <a:off x="4587240" y="436880"/>
            <a:ext cx="3386455" cy="645160"/>
          </a:xfrm>
          <a:prstGeom prst="rect">
            <a:avLst/>
          </a:prstGeom>
          <a:noFill/>
        </p:spPr>
        <p:txBody>
          <a:bodyPr wrap="square" rtlCol="0" anchor="t">
            <a:spAutoFit/>
          </a:bodyPr>
          <a:lstStyle/>
          <a:p>
            <a:r>
              <a:rPr lang="zh-CN" sz="3600" b="1">
                <a:solidFill>
                  <a:srgbClr val="FF0000"/>
                </a:solidFill>
                <a:ea typeface="微软雅黑" panose="020B0503020204020204" pitchFamily="34" charset="-122"/>
                <a:sym typeface="+mn-ea"/>
              </a:rPr>
              <a:t>登录常见问题</a:t>
            </a:r>
            <a:endParaRPr lang="zh-CN" altLang="en-US" sz="3600" b="1">
              <a:solidFill>
                <a:srgbClr val="FF0000"/>
              </a:solidFill>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chenying0907 3"/>
          <p:cNvGrpSpPr/>
          <p:nvPr>
            <p:custDataLst>
              <p:tags r:id="rId1"/>
            </p:custDataLst>
          </p:nvPr>
        </p:nvGrpSpPr>
        <p:grpSpPr>
          <a:xfrm rot="20908391">
            <a:off x="-42714" y="3946340"/>
            <a:ext cx="4579743" cy="2249783"/>
            <a:chOff x="3246438" y="1068388"/>
            <a:chExt cx="5711825" cy="4678363"/>
          </a:xfrm>
          <a:solidFill>
            <a:srgbClr val="63E9E6"/>
          </a:solidFill>
        </p:grpSpPr>
        <p:sp>
          <p:nvSpPr>
            <p:cNvPr id="322"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23"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24"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25"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26"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27"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28"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grpSp>
          <p:nvGrpSpPr>
            <p:cNvPr id="329" name="chenying0907 328"/>
            <p:cNvGrpSpPr/>
            <p:nvPr/>
          </p:nvGrpSpPr>
          <p:grpSpPr>
            <a:xfrm>
              <a:off x="3517901" y="1225551"/>
              <a:ext cx="5260975" cy="4090987"/>
              <a:chOff x="3517901" y="1225551"/>
              <a:chExt cx="5260975" cy="4090987"/>
            </a:xfrm>
            <a:grpFill/>
          </p:grpSpPr>
          <p:sp>
            <p:nvSpPr>
              <p:cNvPr id="330"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31"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32"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33"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34"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35"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36"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37"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38"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39"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40"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41"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42"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43"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44"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45"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46"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47"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48"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49"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50"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51"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52"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53"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54"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55"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56"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57"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58"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59"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60"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61"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62"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63"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64"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65"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66"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67"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68"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69"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70"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71"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72"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73"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74"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75"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76"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77"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78"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79"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80"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81"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82"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83"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84"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85"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86"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87"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88"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89"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90"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91"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92"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93"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94"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95"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96"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97"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98"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99"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400"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401"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402"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403"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404"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405"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406"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407"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408"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409"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410"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grpSp>
      </p:grpSp>
      <p:grpSp>
        <p:nvGrpSpPr>
          <p:cNvPr id="5" name="PA_chenying0907 4"/>
          <p:cNvGrpSpPr/>
          <p:nvPr>
            <p:custDataLst>
              <p:tags r:id="rId2"/>
            </p:custDataLst>
          </p:nvPr>
        </p:nvGrpSpPr>
        <p:grpSpPr>
          <a:xfrm>
            <a:off x="0" y="878859"/>
            <a:ext cx="4400564" cy="2488299"/>
            <a:chOff x="3246438" y="1068388"/>
            <a:chExt cx="5711825" cy="4678363"/>
          </a:xfrm>
          <a:solidFill>
            <a:srgbClr val="63E9E6"/>
          </a:solidFill>
        </p:grpSpPr>
        <p:sp>
          <p:nvSpPr>
            <p:cNvPr id="233"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34"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35"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36"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37"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38"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39"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grpSp>
          <p:nvGrpSpPr>
            <p:cNvPr id="240" name="chenying0907 239"/>
            <p:cNvGrpSpPr/>
            <p:nvPr/>
          </p:nvGrpSpPr>
          <p:grpSpPr>
            <a:xfrm>
              <a:off x="3517901" y="1225551"/>
              <a:ext cx="5260975" cy="4090987"/>
              <a:chOff x="3517901" y="1225551"/>
              <a:chExt cx="5260975" cy="4090987"/>
            </a:xfrm>
            <a:grpFill/>
          </p:grpSpPr>
          <p:sp>
            <p:nvSpPr>
              <p:cNvPr id="241"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42"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43"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44"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45"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46"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47"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48"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49"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50"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51"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52"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53"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54"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55"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56"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57"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58"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59"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60"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61"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62"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63"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64"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65"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66"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67"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68"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69"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70"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71"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72"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73"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74"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75"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76"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77"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78"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79"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80"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81"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82"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83"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84"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85"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86"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87"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88"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89"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90"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91"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92"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93"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94"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95"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96"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97"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98"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99"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00"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01"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02"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03"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04"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05"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06"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07"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08"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09"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10"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11"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12"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13"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14"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15"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16"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17"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18"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19"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20"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321"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grpSp>
      </p:grpSp>
      <p:grpSp>
        <p:nvGrpSpPr>
          <p:cNvPr id="6" name="PA_chenying0907 5"/>
          <p:cNvGrpSpPr/>
          <p:nvPr>
            <p:custDataLst>
              <p:tags r:id="rId3"/>
            </p:custDataLst>
          </p:nvPr>
        </p:nvGrpSpPr>
        <p:grpSpPr>
          <a:xfrm flipH="1">
            <a:off x="7848979" y="930399"/>
            <a:ext cx="4343020" cy="2550718"/>
            <a:chOff x="3246438" y="1068388"/>
            <a:chExt cx="5711825" cy="4678363"/>
          </a:xfrm>
          <a:solidFill>
            <a:srgbClr val="63E9E6"/>
          </a:solidFill>
        </p:grpSpPr>
        <p:sp>
          <p:nvSpPr>
            <p:cNvPr id="144"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45"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46"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47"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48"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49"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50"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grpSp>
          <p:nvGrpSpPr>
            <p:cNvPr id="151" name="chenying0907 150"/>
            <p:cNvGrpSpPr/>
            <p:nvPr/>
          </p:nvGrpSpPr>
          <p:grpSpPr>
            <a:xfrm>
              <a:off x="3517901" y="1225551"/>
              <a:ext cx="5260975" cy="4090987"/>
              <a:chOff x="3517901" y="1225551"/>
              <a:chExt cx="5260975" cy="4090987"/>
            </a:xfrm>
            <a:grpFill/>
          </p:grpSpPr>
          <p:sp>
            <p:nvSpPr>
              <p:cNvPr id="152"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53"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54"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55"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56"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57"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58"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59"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60"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61"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62"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63"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64"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65"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66"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67"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68"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69"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70"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71"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72"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73"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74"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75"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76"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77"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78"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79"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80"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81"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82"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83"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84"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85"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86"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87"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88"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89"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90"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91"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92"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93"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94"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95"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96"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97"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98"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99"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00"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01"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02"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03"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04"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05"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06"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07"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08"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09"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10"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11"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12"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13"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14"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15"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16"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17"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18"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19"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20"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21"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22"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23"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24"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25"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26"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27"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28"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29"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30"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31"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232"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grpSp>
      </p:grpSp>
      <p:grpSp>
        <p:nvGrpSpPr>
          <p:cNvPr id="7" name="PA_chenying0907 6"/>
          <p:cNvGrpSpPr/>
          <p:nvPr>
            <p:custDataLst>
              <p:tags r:id="rId4"/>
            </p:custDataLst>
          </p:nvPr>
        </p:nvGrpSpPr>
        <p:grpSpPr>
          <a:xfrm rot="626096" flipH="1">
            <a:off x="7896322" y="3802244"/>
            <a:ext cx="4394650" cy="2795193"/>
            <a:chOff x="3246438" y="1068388"/>
            <a:chExt cx="5711825" cy="4678363"/>
          </a:xfrm>
          <a:solidFill>
            <a:srgbClr val="63E9E6"/>
          </a:solidFill>
        </p:grpSpPr>
        <p:sp>
          <p:nvSpPr>
            <p:cNvPr id="55" name="chenying0907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56" name="chenying0907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57" name="chenying0907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58" name="chenying0907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59" name="chenying0907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60" name="chenying0907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61" name="chenying0907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grpSp>
          <p:nvGrpSpPr>
            <p:cNvPr id="62" name="chenying0907 61"/>
            <p:cNvGrpSpPr/>
            <p:nvPr/>
          </p:nvGrpSpPr>
          <p:grpSpPr>
            <a:xfrm>
              <a:off x="3517901" y="1225551"/>
              <a:ext cx="5260975" cy="4090987"/>
              <a:chOff x="3517901" y="1225551"/>
              <a:chExt cx="5260975" cy="4090987"/>
            </a:xfrm>
            <a:grpFill/>
          </p:grpSpPr>
          <p:sp>
            <p:nvSpPr>
              <p:cNvPr id="63" name="chenying0907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64" name="chenying0907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65" name="chenying0907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66" name="chenying0907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67" name="chenying0907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68" name="chenying0907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69" name="chenying0907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70" name="chenying0907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71" name="chenying0907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72" name="chenying0907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73" name="chenying0907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74" name="chenying0907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75" name="chenying0907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76" name="chenying0907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77" name="chenying0907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78" name="chenying0907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79" name="chenying0907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80" name="chenying0907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81" name="chenying0907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82" name="chenying0907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83" name="chenying0907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84" name="chenying0907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85" name="chenying0907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86" name="chenying0907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87" name="chenying0907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88" name="chenying0907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89" name="chenying0907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90" name="chenying0907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91" name="chenying0907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92" name="chenying0907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93" name="chenying0907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94" name="chenying0907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95" name="chenying0907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96" name="chenying0907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97" name="chenying0907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98" name="chenying0907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99" name="chenying0907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00" name="chenying0907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01" name="chenying0907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02" name="chenying0907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03" name="chenying0907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04" name="chenying0907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05" name="chenying0907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06" name="chenying0907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07" name="chenying0907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08" name="chenying0907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09" name="chenying0907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10" name="chenying0907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11" name="chenying0907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12" name="chenying0907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13" name="chenying0907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14" name="chenying0907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15" name="chenying0907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16" name="chenying0907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17" name="chenying0907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18" name="chenying0907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19" name="chenying0907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20" name="chenying0907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21" name="chenying0907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22" name="chenying0907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23" name="chenying0907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24" name="chenying0907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25" name="chenying0907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26" name="chenying0907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27" name="chenying0907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28" name="chenying0907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29" name="chenying0907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30" name="chenying0907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31" name="chenying0907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32" name="chenying0907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33" name="chenying0907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34" name="chenying0907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35" name="chenying0907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36" name="chenying0907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37" name="chenying0907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38" name="chenying0907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39" name="chenying0907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40" name="chenying0907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41" name="chenying0907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42" name="chenying0907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sp>
            <p:nvSpPr>
              <p:cNvPr id="143" name="chenying0907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latin typeface="微软雅黑" panose="020B0503020204020204" pitchFamily="34" charset="-122"/>
                  <a:ea typeface="微软雅黑" panose="020B0503020204020204" pitchFamily="34" charset="-122"/>
                </a:endParaRPr>
              </a:p>
            </p:txBody>
          </p:sp>
        </p:grpSp>
      </p:grpSp>
      <p:sp>
        <p:nvSpPr>
          <p:cNvPr id="2" name="PA_矩形 1"/>
          <p:cNvSpPr/>
          <p:nvPr>
            <p:custDataLst>
              <p:tags r:id="rId5"/>
            </p:custDataLst>
          </p:nvPr>
        </p:nvSpPr>
        <p:spPr>
          <a:xfrm rot="21446683">
            <a:off x="897659" y="1173411"/>
            <a:ext cx="2660025" cy="1677382"/>
          </a:xfrm>
          <a:prstGeom prst="rect">
            <a:avLst/>
          </a:prstGeom>
        </p:spPr>
        <p:txBody>
          <a:bodyPr wrap="square">
            <a:spAutoFit/>
          </a:bodyPr>
          <a:lstStyle/>
          <a:p>
            <a:pPr>
              <a:lnSpc>
                <a:spcPct val="130000"/>
              </a:lnSpc>
            </a:pPr>
            <a:r>
              <a:rPr lang="zh-CN" altLang="en-US" sz="2000" dirty="0">
                <a:latin typeface="微软雅黑" panose="020B0503020204020204" pitchFamily="34" charset="-122"/>
                <a:ea typeface="微软雅黑" panose="020B0503020204020204" pitchFamily="34" charset="-122"/>
              </a:rPr>
              <a:t>请合理安排学习时间，凌晨</a:t>
            </a:r>
            <a:r>
              <a:rPr lang="en-US" altLang="zh-CN" sz="2000" dirty="0">
                <a:latin typeface="微软雅黑" panose="020B0503020204020204" pitchFamily="34" charset="-122"/>
                <a:ea typeface="微软雅黑" panose="020B0503020204020204" pitchFamily="34" charset="-122"/>
              </a:rPr>
              <a:t>0</a:t>
            </a:r>
            <a:r>
              <a:rPr lang="zh-CN" altLang="en-US" sz="2000" dirty="0">
                <a:latin typeface="微软雅黑" panose="020B0503020204020204" pitchFamily="34" charset="-122"/>
                <a:ea typeface="微软雅黑" panose="020B0503020204020204" pitchFamily="34" charset="-122"/>
              </a:rPr>
              <a:t>点</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点系统正在跑数据，容易出现进度不匹配等情况发生。</a:t>
            </a:r>
          </a:p>
        </p:txBody>
      </p:sp>
      <p:sp>
        <p:nvSpPr>
          <p:cNvPr id="471" name="PA_矩形 470"/>
          <p:cNvSpPr/>
          <p:nvPr>
            <p:custDataLst>
              <p:tags r:id="rId6"/>
            </p:custDataLst>
          </p:nvPr>
        </p:nvSpPr>
        <p:spPr>
          <a:xfrm>
            <a:off x="8081645" y="1454785"/>
            <a:ext cx="3764280" cy="1753235"/>
          </a:xfrm>
          <a:prstGeom prst="rect">
            <a:avLst/>
          </a:prstGeom>
        </p:spPr>
        <p:txBody>
          <a:bodyPr wrap="square">
            <a:spAutoFit/>
          </a:bodyPr>
          <a:lstStyle/>
          <a:p>
            <a:pPr>
              <a:lnSpc>
                <a:spcPct val="150000"/>
              </a:lnSpc>
            </a:pPr>
            <a:r>
              <a:rPr lang="zh-CN" altLang="zh-CN" dirty="0">
                <a:sym typeface="+mn-ea"/>
              </a:rPr>
              <a:t>课程总成绩＜60分，平台自动发放补考卷</a:t>
            </a:r>
            <a:r>
              <a:rPr lang="zh-CN" altLang="en-US" dirty="0">
                <a:latin typeface="微软雅黑" panose="020B0503020204020204" pitchFamily="34" charset="-122"/>
                <a:ea typeface="微软雅黑" panose="020B0503020204020204" pitchFamily="34" charset="-122"/>
                <a:sym typeface="+mn-ea"/>
              </a:rPr>
              <a:t>。</a:t>
            </a:r>
            <a:r>
              <a:rPr lang="zh-CN" altLang="zh-CN" dirty="0">
                <a:sym typeface="+mn-ea"/>
              </a:rPr>
              <a:t>补考成绩＞60分，最终成绩取60分；补考成绩＜60分，与第一次总成绩比较，取高值。</a:t>
            </a:r>
            <a:endParaRPr lang="zh-CN" altLang="en-US" dirty="0">
              <a:latin typeface="微软雅黑" panose="020B0503020204020204" pitchFamily="34" charset="-122"/>
              <a:ea typeface="微软雅黑" panose="020B0503020204020204" pitchFamily="34" charset="-122"/>
              <a:sym typeface="+mn-ea"/>
            </a:endParaRPr>
          </a:p>
        </p:txBody>
      </p:sp>
      <p:sp>
        <p:nvSpPr>
          <p:cNvPr id="472" name="PA_矩形 471"/>
          <p:cNvSpPr/>
          <p:nvPr>
            <p:custDataLst>
              <p:tags r:id="rId7"/>
            </p:custDataLst>
          </p:nvPr>
        </p:nvSpPr>
        <p:spPr>
          <a:xfrm>
            <a:off x="711200" y="4148149"/>
            <a:ext cx="3416300" cy="2227251"/>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sym typeface="+mn-ea"/>
              </a:rPr>
              <a:t>请勿同时使用</a:t>
            </a:r>
            <a:r>
              <a:rPr lang="en-US" altLang="zh-CN" sz="2000" dirty="0">
                <a:latin typeface="微软雅黑" panose="020B0503020204020204" pitchFamily="34" charset="-122"/>
                <a:ea typeface="微软雅黑" panose="020B0503020204020204" pitchFamily="34" charset="-122"/>
              </a:rPr>
              <a:t>Web</a:t>
            </a:r>
            <a:r>
              <a:rPr lang="zh-CN" altLang="en-US" sz="2000" dirty="0">
                <a:latin typeface="微软雅黑" panose="020B0503020204020204" pitchFamily="34" charset="-122"/>
                <a:ea typeface="微软雅黑" panose="020B0503020204020204" pitchFamily="34" charset="-122"/>
              </a:rPr>
              <a:t>端和</a:t>
            </a:r>
            <a:r>
              <a:rPr lang="en-US" altLang="zh-CN" sz="2000" dirty="0">
                <a:latin typeface="微软雅黑" panose="020B0503020204020204" pitchFamily="34" charset="-122"/>
                <a:ea typeface="微软雅黑" panose="020B0503020204020204" pitchFamily="34" charset="-122"/>
              </a:rPr>
              <a:t>App</a:t>
            </a:r>
            <a:r>
              <a:rPr lang="zh-CN" altLang="en-US" sz="2000" dirty="0">
                <a:latin typeface="微软雅黑" panose="020B0503020204020204" pitchFamily="34" charset="-122"/>
                <a:ea typeface="微软雅黑" panose="020B0503020204020204" pitchFamily="34" charset="-122"/>
              </a:rPr>
              <a:t>端</a:t>
            </a:r>
            <a:r>
              <a:rPr lang="zh-CN" altLang="en-US" sz="2000" dirty="0">
                <a:latin typeface="微软雅黑" panose="020B0503020204020204" pitchFamily="34" charset="-122"/>
                <a:ea typeface="微软雅黑" panose="020B0503020204020204" pitchFamily="34" charset="-122"/>
                <a:sym typeface="+mn-ea"/>
              </a:rPr>
              <a:t>观看视频，容易造成数据紊乱，且平台只记录一端数据。</a:t>
            </a:r>
          </a:p>
          <a:p>
            <a:pPr>
              <a:lnSpc>
                <a:spcPct val="150000"/>
              </a:lnSpc>
            </a:pPr>
            <a:endParaRPr lang="zh-CN" altLang="en-US" sz="1335" dirty="0">
              <a:latin typeface="微软雅黑" panose="020B0503020204020204" pitchFamily="34" charset="-122"/>
              <a:ea typeface="微软雅黑" panose="020B0503020204020204" pitchFamily="34" charset="-122"/>
            </a:endParaRPr>
          </a:p>
        </p:txBody>
      </p:sp>
      <p:sp>
        <p:nvSpPr>
          <p:cNvPr id="473" name="PA_矩形 472"/>
          <p:cNvSpPr/>
          <p:nvPr>
            <p:custDataLst>
              <p:tags r:id="rId8"/>
            </p:custDataLst>
          </p:nvPr>
        </p:nvSpPr>
        <p:spPr>
          <a:xfrm>
            <a:off x="8355774" y="4364836"/>
            <a:ext cx="3836226" cy="1938020"/>
          </a:xfrm>
          <a:prstGeom prst="rect">
            <a:avLst/>
          </a:prstGeom>
        </p:spPr>
        <p:txBody>
          <a:bodyPr wrap="square">
            <a:spAutoFit/>
          </a:bodyPr>
          <a:lstStyle/>
          <a:p>
            <a:r>
              <a:rPr lang="zh-CN" altLang="zh-CN" sz="2000" dirty="0"/>
              <a:t>补考只看补考试卷的成绩，不再综合学习进度、章测试、见面课部分的占比成绩。</a:t>
            </a:r>
            <a:r>
              <a:rPr lang="zh-CN" altLang="en-US" sz="2000" dirty="0">
                <a:latin typeface="微软雅黑" panose="020B0503020204020204" pitchFamily="34" charset="-122"/>
                <a:ea typeface="微软雅黑" panose="020B0503020204020204" pitchFamily="34" charset="-122"/>
                <a:sym typeface="+mn-ea"/>
              </a:rPr>
              <a:t>如果补考未通过（＜</a:t>
            </a:r>
            <a:r>
              <a:rPr lang="en-US" altLang="zh-CN" sz="2000" dirty="0">
                <a:latin typeface="微软雅黑" panose="020B0503020204020204" pitchFamily="34" charset="-122"/>
                <a:ea typeface="微软雅黑" panose="020B0503020204020204" pitchFamily="34" charset="-122"/>
                <a:sym typeface="+mn-ea"/>
              </a:rPr>
              <a:t>60</a:t>
            </a:r>
            <a:r>
              <a:rPr lang="zh-CN" altLang="en-US" sz="2000" dirty="0">
                <a:latin typeface="微软雅黑" panose="020B0503020204020204" pitchFamily="34" charset="-122"/>
                <a:ea typeface="微软雅黑" panose="020B0503020204020204" pitchFamily="34" charset="-122"/>
                <a:sym typeface="+mn-ea"/>
              </a:rPr>
              <a:t>分），可在下一个教学周期参加课程重修，直至合格。</a:t>
            </a:r>
          </a:p>
          <a:p>
            <a:endParaRPr lang="zh-CN" altLang="zh-CN" sz="2000" dirty="0"/>
          </a:p>
        </p:txBody>
      </p:sp>
      <p:pic>
        <p:nvPicPr>
          <p:cNvPr id="413" name="PA_图片 412"/>
          <p:cNvPicPr>
            <a:picLocks noChangeAspect="1"/>
          </p:cNvPicPr>
          <p:nvPr>
            <p:custDataLst>
              <p:tags r:id="rId9"/>
            </p:custDataLst>
          </p:nvPr>
        </p:nvPicPr>
        <p:blipFill rotWithShape="1">
          <a:blip r:embed="rId12" cstate="print">
            <a:grayscl/>
            <a:extLst>
              <a:ext uri="{28A0092B-C50C-407E-A947-70E740481C1C}">
                <a14:useLocalDpi xmlns:a14="http://schemas.microsoft.com/office/drawing/2010/main" val="0"/>
              </a:ext>
            </a:extLst>
          </a:blip>
          <a:srcRect t="25626"/>
          <a:stretch>
            <a:fillRect/>
          </a:stretch>
        </p:blipFill>
        <p:spPr>
          <a:xfrm>
            <a:off x="4589048" y="1379908"/>
            <a:ext cx="3221369" cy="4311787"/>
          </a:xfrm>
          <a:prstGeom prst="rect">
            <a:avLst/>
          </a:prstGeom>
          <a:solidFill>
            <a:srgbClr val="FFFF00"/>
          </a:solidFill>
        </p:spPr>
      </p:pic>
      <p:cxnSp>
        <p:nvCxnSpPr>
          <p:cNvPr id="8" name="直接连接符 7"/>
          <p:cNvCxnSpPr/>
          <p:nvPr/>
        </p:nvCxnSpPr>
        <p:spPr>
          <a:xfrm>
            <a:off x="4690099" y="1379908"/>
            <a:ext cx="2755942" cy="0"/>
          </a:xfrm>
          <a:prstGeom prst="line">
            <a:avLst/>
          </a:prstGeom>
          <a:ln w="2413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533467" y="0"/>
            <a:ext cx="3262432" cy="1015663"/>
          </a:xfrm>
          <a:prstGeom prst="rect">
            <a:avLst/>
          </a:prstGeom>
          <a:noFill/>
        </p:spPr>
        <p:txBody>
          <a:bodyPr wrap="none" rtlCol="0">
            <a:spAutoFit/>
          </a:bodyPr>
          <a:lstStyle/>
          <a:p>
            <a:r>
              <a:rPr kumimoji="1" lang="zh-CN" altLang="en-US" sz="6000" dirty="0">
                <a:solidFill>
                  <a:srgbClr val="FF0000"/>
                </a:solidFill>
              </a:rPr>
              <a:t>温馨提示</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10" presetClass="emph" presetSubtype="0" fill="hold" grpId="0" nodeType="afterEffect">
                                  <p:stCondLst>
                                    <p:cond delay="0"/>
                                  </p:stCondLst>
                                  <p:childTnLst>
                                    <p:anim calcmode="discrete" valueType="str">
                                      <p:cBhvr override="childStyle">
                                        <p:cTn id="10" dur="2000" fill="hold"/>
                                        <p:tgtEl>
                                          <p:spTgt spid="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11" presetID="5" presetClass="entr" presetSubtype="10" fill="hold" nodeType="withEffect">
                                  <p:stCondLst>
                                    <p:cond delay="0"/>
                                  </p:stCondLst>
                                  <p:childTnLst>
                                    <p:set>
                                      <p:cBhvr>
                                        <p:cTn id="12" dur="1" fill="hold">
                                          <p:stCondLst>
                                            <p:cond delay="0"/>
                                          </p:stCondLst>
                                        </p:cTn>
                                        <p:tgtEl>
                                          <p:spTgt spid="413"/>
                                        </p:tgtEl>
                                        <p:attrNameLst>
                                          <p:attrName>style.visibility</p:attrName>
                                        </p:attrNameLst>
                                      </p:cBhvr>
                                      <p:to>
                                        <p:strVal val="visible"/>
                                      </p:to>
                                    </p:set>
                                    <p:animEffect transition="in" filter="checkerboard(across)">
                                      <p:cBhvr>
                                        <p:cTn id="13" dur="500"/>
                                        <p:tgtEl>
                                          <p:spTgt spid="413"/>
                                        </p:tgtEl>
                                      </p:cBhvr>
                                    </p:animEffect>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par>
                          <p:cTn id="23" fill="hold">
                            <p:stCondLst>
                              <p:cond delay="3500"/>
                            </p:stCondLst>
                            <p:childTnLst>
                              <p:par>
                                <p:cTn id="24" presetID="25"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
                                        </p:tgtEl>
                                      </p:cBhvr>
                                    </p:animEffect>
                                  </p:childTnLst>
                                </p:cTn>
                              </p:par>
                            </p:childTnLst>
                          </p:cTn>
                        </p:par>
                        <p:par>
                          <p:cTn id="34" fill="hold">
                            <p:stCondLst>
                              <p:cond delay="4500"/>
                            </p:stCondLst>
                            <p:childTnLst>
                              <p:par>
                                <p:cTn id="35" presetID="37" presetClass="entr" presetSubtype="0" fill="hold" grpId="0" nodeType="afterEffect">
                                  <p:stCondLst>
                                    <p:cond delay="0"/>
                                  </p:stCondLst>
                                  <p:childTnLst>
                                    <p:set>
                                      <p:cBhvr>
                                        <p:cTn id="36" dur="1" fill="hold">
                                          <p:stCondLst>
                                            <p:cond delay="0"/>
                                          </p:stCondLst>
                                        </p:cTn>
                                        <p:tgtEl>
                                          <p:spTgt spid="472"/>
                                        </p:tgtEl>
                                        <p:attrNameLst>
                                          <p:attrName>style.visibility</p:attrName>
                                        </p:attrNameLst>
                                      </p:cBhvr>
                                      <p:to>
                                        <p:strVal val="visible"/>
                                      </p:to>
                                    </p:set>
                                    <p:animEffect transition="in" filter="fade">
                                      <p:cBhvr>
                                        <p:cTn id="37" dur="1000"/>
                                        <p:tgtEl>
                                          <p:spTgt spid="472"/>
                                        </p:tgtEl>
                                      </p:cBhvr>
                                    </p:animEffect>
                                    <p:anim calcmode="lin" valueType="num">
                                      <p:cBhvr>
                                        <p:cTn id="38" dur="1000" fill="hold"/>
                                        <p:tgtEl>
                                          <p:spTgt spid="472"/>
                                        </p:tgtEl>
                                        <p:attrNameLst>
                                          <p:attrName>ppt_x</p:attrName>
                                        </p:attrNameLst>
                                      </p:cBhvr>
                                      <p:tavLst>
                                        <p:tav tm="0">
                                          <p:val>
                                            <p:strVal val="#ppt_x"/>
                                          </p:val>
                                        </p:tav>
                                        <p:tav tm="100000">
                                          <p:val>
                                            <p:strVal val="#ppt_x"/>
                                          </p:val>
                                        </p:tav>
                                      </p:tavLst>
                                    </p:anim>
                                    <p:anim calcmode="lin" valueType="num">
                                      <p:cBhvr>
                                        <p:cTn id="39" dur="900" decel="100000" fill="hold"/>
                                        <p:tgtEl>
                                          <p:spTgt spid="47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72"/>
                                        </p:tgtEl>
                                        <p:attrNameLst>
                                          <p:attrName>ppt_y</p:attrName>
                                        </p:attrNameLst>
                                      </p:cBhvr>
                                      <p:tavLst>
                                        <p:tav tm="0">
                                          <p:val>
                                            <p:strVal val="#ppt_y-.03"/>
                                          </p:val>
                                        </p:tav>
                                        <p:tav tm="100000">
                                          <p:val>
                                            <p:strVal val="#ppt_y"/>
                                          </p:val>
                                        </p:tav>
                                      </p:tavLst>
                                    </p:anim>
                                  </p:childTnLst>
                                </p:cTn>
                              </p:par>
                            </p:childTnLst>
                          </p:cTn>
                        </p:par>
                        <p:par>
                          <p:cTn id="41" fill="hold">
                            <p:stCondLst>
                              <p:cond delay="5500"/>
                            </p:stCondLst>
                            <p:childTnLst>
                              <p:par>
                                <p:cTn id="42" presetID="49" presetClass="entr" presetSubtype="0"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style.rotation</p:attrName>
                                        </p:attrNameLst>
                                      </p:cBhvr>
                                      <p:tavLst>
                                        <p:tav tm="0">
                                          <p:val>
                                            <p:fltVal val="360"/>
                                          </p:val>
                                        </p:tav>
                                        <p:tav tm="100000">
                                          <p:val>
                                            <p:fltVal val="0"/>
                                          </p:val>
                                        </p:tav>
                                      </p:tavLst>
                                    </p:anim>
                                    <p:animEffect transition="in" filter="fade">
                                      <p:cBhvr>
                                        <p:cTn id="47" dur="500"/>
                                        <p:tgtEl>
                                          <p:spTgt spid="6"/>
                                        </p:tgtEl>
                                      </p:cBhvr>
                                    </p:animEffect>
                                  </p:childTnLst>
                                </p:cTn>
                              </p:par>
                            </p:childTnLst>
                          </p:cTn>
                        </p:par>
                        <p:par>
                          <p:cTn id="48" fill="hold">
                            <p:stCondLst>
                              <p:cond delay="6000"/>
                            </p:stCondLst>
                            <p:childTnLst>
                              <p:par>
                                <p:cTn id="49" presetID="52" presetClass="entr" presetSubtype="0" fill="hold" grpId="0" nodeType="afterEffect">
                                  <p:stCondLst>
                                    <p:cond delay="0"/>
                                  </p:stCondLst>
                                  <p:childTnLst>
                                    <p:set>
                                      <p:cBhvr>
                                        <p:cTn id="50" dur="1" fill="hold">
                                          <p:stCondLst>
                                            <p:cond delay="0"/>
                                          </p:stCondLst>
                                        </p:cTn>
                                        <p:tgtEl>
                                          <p:spTgt spid="471"/>
                                        </p:tgtEl>
                                        <p:attrNameLst>
                                          <p:attrName>style.visibility</p:attrName>
                                        </p:attrNameLst>
                                      </p:cBhvr>
                                      <p:to>
                                        <p:strVal val="visible"/>
                                      </p:to>
                                    </p:set>
                                    <p:animScale>
                                      <p:cBhvr>
                                        <p:cTn id="51" dur="1000" decel="50000" fill="hold">
                                          <p:stCondLst>
                                            <p:cond delay="0"/>
                                          </p:stCondLst>
                                        </p:cTn>
                                        <p:tgtEl>
                                          <p:spTgt spid="4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471"/>
                                        </p:tgtEl>
                                        <p:attrNameLst>
                                          <p:attrName>ppt_x</p:attrName>
                                          <p:attrName>ppt_y</p:attrName>
                                        </p:attrNameLst>
                                      </p:cBhvr>
                                    </p:animMotion>
                                    <p:animEffect transition="in" filter="fade">
                                      <p:cBhvr>
                                        <p:cTn id="53" dur="1000"/>
                                        <p:tgtEl>
                                          <p:spTgt spid="471"/>
                                        </p:tgtEl>
                                      </p:cBhvr>
                                    </p:animEffect>
                                  </p:childTnLst>
                                </p:cTn>
                              </p:par>
                            </p:childTnLst>
                          </p:cTn>
                        </p:par>
                        <p:par>
                          <p:cTn id="54" fill="hold">
                            <p:stCondLst>
                              <p:cond delay="7000"/>
                            </p:stCondLst>
                            <p:childTnLst>
                              <p:par>
                                <p:cTn id="55" presetID="30"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800" decel="100000"/>
                                        <p:tgtEl>
                                          <p:spTgt spid="7"/>
                                        </p:tgtEl>
                                      </p:cBhvr>
                                    </p:animEffect>
                                    <p:anim calcmode="lin" valueType="num">
                                      <p:cBhvr>
                                        <p:cTn id="58" dur="800" decel="100000" fill="hold"/>
                                        <p:tgtEl>
                                          <p:spTgt spid="7"/>
                                        </p:tgtEl>
                                        <p:attrNameLst>
                                          <p:attrName>style.rotation</p:attrName>
                                        </p:attrNameLst>
                                      </p:cBhvr>
                                      <p:tavLst>
                                        <p:tav tm="0">
                                          <p:val>
                                            <p:fltVal val="-90"/>
                                          </p:val>
                                        </p:tav>
                                        <p:tav tm="100000">
                                          <p:val>
                                            <p:fltVal val="0"/>
                                          </p:val>
                                        </p:tav>
                                      </p:tavLst>
                                    </p:anim>
                                    <p:anim calcmode="lin" valueType="num">
                                      <p:cBhvr>
                                        <p:cTn id="59" dur="800" decel="100000" fill="hold"/>
                                        <p:tgtEl>
                                          <p:spTgt spid="7"/>
                                        </p:tgtEl>
                                        <p:attrNameLst>
                                          <p:attrName>ppt_x</p:attrName>
                                        </p:attrNameLst>
                                      </p:cBhvr>
                                      <p:tavLst>
                                        <p:tav tm="0">
                                          <p:val>
                                            <p:strVal val="#ppt_x+0.4"/>
                                          </p:val>
                                        </p:tav>
                                        <p:tav tm="100000">
                                          <p:val>
                                            <p:strVal val="#ppt_x-0.05"/>
                                          </p:val>
                                        </p:tav>
                                      </p:tavLst>
                                    </p:anim>
                                    <p:anim calcmode="lin" valueType="num">
                                      <p:cBhvr>
                                        <p:cTn id="60" dur="800" decel="100000" fill="hold"/>
                                        <p:tgtEl>
                                          <p:spTgt spid="7"/>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63" fill="hold">
                            <p:stCondLst>
                              <p:cond delay="8000"/>
                            </p:stCondLst>
                            <p:childTnLst>
                              <p:par>
                                <p:cTn id="64" presetID="30" presetClass="entr" presetSubtype="0" fill="hold" grpId="0" nodeType="afterEffect">
                                  <p:stCondLst>
                                    <p:cond delay="0"/>
                                  </p:stCondLst>
                                  <p:childTnLst>
                                    <p:set>
                                      <p:cBhvr>
                                        <p:cTn id="65" dur="1" fill="hold">
                                          <p:stCondLst>
                                            <p:cond delay="0"/>
                                          </p:stCondLst>
                                        </p:cTn>
                                        <p:tgtEl>
                                          <p:spTgt spid="473"/>
                                        </p:tgtEl>
                                        <p:attrNameLst>
                                          <p:attrName>style.visibility</p:attrName>
                                        </p:attrNameLst>
                                      </p:cBhvr>
                                      <p:to>
                                        <p:strVal val="visible"/>
                                      </p:to>
                                    </p:set>
                                    <p:animEffect transition="in" filter="fade">
                                      <p:cBhvr>
                                        <p:cTn id="66" dur="800" decel="100000"/>
                                        <p:tgtEl>
                                          <p:spTgt spid="473"/>
                                        </p:tgtEl>
                                      </p:cBhvr>
                                    </p:animEffect>
                                    <p:anim calcmode="lin" valueType="num">
                                      <p:cBhvr>
                                        <p:cTn id="67" dur="800" decel="100000" fill="hold"/>
                                        <p:tgtEl>
                                          <p:spTgt spid="473"/>
                                        </p:tgtEl>
                                        <p:attrNameLst>
                                          <p:attrName>style.rotation</p:attrName>
                                        </p:attrNameLst>
                                      </p:cBhvr>
                                      <p:tavLst>
                                        <p:tav tm="0">
                                          <p:val>
                                            <p:fltVal val="-90"/>
                                          </p:val>
                                        </p:tav>
                                        <p:tav tm="100000">
                                          <p:val>
                                            <p:fltVal val="0"/>
                                          </p:val>
                                        </p:tav>
                                      </p:tavLst>
                                    </p:anim>
                                    <p:anim calcmode="lin" valueType="num">
                                      <p:cBhvr>
                                        <p:cTn id="68" dur="800" decel="100000" fill="hold"/>
                                        <p:tgtEl>
                                          <p:spTgt spid="473"/>
                                        </p:tgtEl>
                                        <p:attrNameLst>
                                          <p:attrName>ppt_x</p:attrName>
                                        </p:attrNameLst>
                                      </p:cBhvr>
                                      <p:tavLst>
                                        <p:tav tm="0">
                                          <p:val>
                                            <p:strVal val="#ppt_x+0.4"/>
                                          </p:val>
                                        </p:tav>
                                        <p:tav tm="100000">
                                          <p:val>
                                            <p:strVal val="#ppt_x-0.05"/>
                                          </p:val>
                                        </p:tav>
                                      </p:tavLst>
                                    </p:anim>
                                    <p:anim calcmode="lin" valueType="num">
                                      <p:cBhvr>
                                        <p:cTn id="69" dur="800" decel="100000" fill="hold"/>
                                        <p:tgtEl>
                                          <p:spTgt spid="473"/>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473"/>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4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1" grpId="0"/>
      <p:bldP spid="472" grpId="0"/>
      <p:bldP spid="473" grpId="0"/>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3" name="PA_文本框 1"/>
          <p:cNvSpPr txBox="1"/>
          <p:nvPr>
            <p:custDataLst>
              <p:tags r:id="rId1"/>
            </p:custDataLst>
          </p:nvPr>
        </p:nvSpPr>
        <p:spPr>
          <a:xfrm>
            <a:off x="3734981" y="3895989"/>
            <a:ext cx="4801314" cy="707886"/>
          </a:xfrm>
          <a:prstGeom prst="rect">
            <a:avLst/>
          </a:prstGeom>
          <a:noFill/>
        </p:spPr>
        <p:txBody>
          <a:bodyPr wrap="none" rtlCol="0">
            <a:spAutoFit/>
          </a:bodyPr>
          <a:lstStyle/>
          <a:p>
            <a:r>
              <a:rPr lang="zh-CN" altLang="en-US" sz="4000" b="1" dirty="0">
                <a:solidFill>
                  <a:srgbClr val="FF0000"/>
                </a:solidFill>
                <a:latin typeface="禹卫书法隶书简体" panose="02000603000000000000" pitchFamily="2" charset="-122"/>
                <a:ea typeface="禹卫书法隶书简体" panose="02000603000000000000" pitchFamily="2" charset="-122"/>
                <a:cs typeface="方正苏新诗柳楷简体-yolan" panose="02000000000000000000" pitchFamily="2" charset="-122"/>
              </a:rPr>
              <a:t>学分课，请务必重视</a:t>
            </a:r>
          </a:p>
        </p:txBody>
      </p:sp>
      <p:grpSp>
        <p:nvGrpSpPr>
          <p:cNvPr id="6" name="PA_组合 66"/>
          <p:cNvGrpSpPr/>
          <p:nvPr>
            <p:custDataLst>
              <p:tags r:id="rId2"/>
            </p:custDataLst>
          </p:nvPr>
        </p:nvGrpSpPr>
        <p:grpSpPr>
          <a:xfrm>
            <a:off x="8569013" y="6204950"/>
            <a:ext cx="3344164" cy="466096"/>
            <a:chOff x="7637775" y="5530041"/>
            <a:chExt cx="4000129" cy="646029"/>
          </a:xfrm>
        </p:grpSpPr>
        <p:sp>
          <p:nvSpPr>
            <p:cNvPr id="7" name="任意多边形 6"/>
            <p:cNvSpPr/>
            <p:nvPr/>
          </p:nvSpPr>
          <p:spPr>
            <a:xfrm>
              <a:off x="7637775" y="6096678"/>
              <a:ext cx="2494104" cy="79392"/>
            </a:xfrm>
            <a:custGeom>
              <a:avLst/>
              <a:gdLst>
                <a:gd name="connsiteX0" fmla="*/ 2569580 w 2569580"/>
                <a:gd name="connsiteY0" fmla="*/ 13982 h 95004"/>
                <a:gd name="connsiteX1" fmla="*/ 2187616 w 2569580"/>
                <a:gd name="connsiteY1" fmla="*/ 13982 h 95004"/>
                <a:gd name="connsiteX2" fmla="*/ 2118167 w 2569580"/>
                <a:gd name="connsiteY2" fmla="*/ 37131 h 95004"/>
                <a:gd name="connsiteX3" fmla="*/ 1481560 w 2569580"/>
                <a:gd name="connsiteY3" fmla="*/ 60280 h 95004"/>
                <a:gd name="connsiteX4" fmla="*/ 1388962 w 2569580"/>
                <a:gd name="connsiteY4" fmla="*/ 71855 h 95004"/>
                <a:gd name="connsiteX5" fmla="*/ 1307940 w 2569580"/>
                <a:gd name="connsiteY5" fmla="*/ 83430 h 95004"/>
                <a:gd name="connsiteX6" fmla="*/ 844952 w 2569580"/>
                <a:gd name="connsiteY6" fmla="*/ 71855 h 95004"/>
                <a:gd name="connsiteX7" fmla="*/ 775504 w 2569580"/>
                <a:gd name="connsiteY7" fmla="*/ 48706 h 95004"/>
                <a:gd name="connsiteX8" fmla="*/ 740780 w 2569580"/>
                <a:gd name="connsiteY8" fmla="*/ 37131 h 95004"/>
                <a:gd name="connsiteX9" fmla="*/ 254643 w 2569580"/>
                <a:gd name="connsiteY9" fmla="*/ 48706 h 95004"/>
                <a:gd name="connsiteX10" fmla="*/ 219919 w 2569580"/>
                <a:gd name="connsiteY10" fmla="*/ 60280 h 95004"/>
                <a:gd name="connsiteX11" fmla="*/ 196770 w 2569580"/>
                <a:gd name="connsiteY11" fmla="*/ 95004 h 95004"/>
                <a:gd name="connsiteX12" fmla="*/ 0 w 2569580"/>
                <a:gd name="connsiteY12" fmla="*/ 83430 h 95004"/>
                <a:gd name="connsiteX0-1" fmla="*/ 2541747 w 2541747"/>
                <a:gd name="connsiteY0-2" fmla="*/ 13982 h 95004"/>
                <a:gd name="connsiteX1-3" fmla="*/ 2159783 w 2541747"/>
                <a:gd name="connsiteY1-4" fmla="*/ 13982 h 95004"/>
                <a:gd name="connsiteX2-5" fmla="*/ 2090334 w 2541747"/>
                <a:gd name="connsiteY2-6" fmla="*/ 37131 h 95004"/>
                <a:gd name="connsiteX3-7" fmla="*/ 1453727 w 2541747"/>
                <a:gd name="connsiteY3-8" fmla="*/ 60280 h 95004"/>
                <a:gd name="connsiteX4-9" fmla="*/ 1361129 w 2541747"/>
                <a:gd name="connsiteY4-10" fmla="*/ 71855 h 95004"/>
                <a:gd name="connsiteX5-11" fmla="*/ 1280107 w 2541747"/>
                <a:gd name="connsiteY5-12" fmla="*/ 83430 h 95004"/>
                <a:gd name="connsiteX6-13" fmla="*/ 817119 w 2541747"/>
                <a:gd name="connsiteY6-14" fmla="*/ 71855 h 95004"/>
                <a:gd name="connsiteX7-15" fmla="*/ 747671 w 2541747"/>
                <a:gd name="connsiteY7-16" fmla="*/ 48706 h 95004"/>
                <a:gd name="connsiteX8-17" fmla="*/ 712947 w 2541747"/>
                <a:gd name="connsiteY8-18" fmla="*/ 37131 h 95004"/>
                <a:gd name="connsiteX9-19" fmla="*/ 226810 w 2541747"/>
                <a:gd name="connsiteY9-20" fmla="*/ 48706 h 95004"/>
                <a:gd name="connsiteX10-21" fmla="*/ 192086 w 2541747"/>
                <a:gd name="connsiteY10-22" fmla="*/ 60280 h 95004"/>
                <a:gd name="connsiteX11-23" fmla="*/ 168937 w 2541747"/>
                <a:gd name="connsiteY11-24" fmla="*/ 95004 h 95004"/>
                <a:gd name="connsiteX12-25" fmla="*/ 0 w 2541747"/>
                <a:gd name="connsiteY12-26" fmla="*/ 24815 h 95004"/>
                <a:gd name="connsiteX0-27" fmla="*/ 2541747 w 2541747"/>
                <a:gd name="connsiteY0-28" fmla="*/ 13982 h 95004"/>
                <a:gd name="connsiteX1-29" fmla="*/ 2159783 w 2541747"/>
                <a:gd name="connsiteY1-30" fmla="*/ 13982 h 95004"/>
                <a:gd name="connsiteX2-31" fmla="*/ 2090334 w 2541747"/>
                <a:gd name="connsiteY2-32" fmla="*/ 37131 h 95004"/>
                <a:gd name="connsiteX3-33" fmla="*/ 1453727 w 2541747"/>
                <a:gd name="connsiteY3-34" fmla="*/ 60280 h 95004"/>
                <a:gd name="connsiteX4-35" fmla="*/ 1361129 w 2541747"/>
                <a:gd name="connsiteY4-36" fmla="*/ 71855 h 95004"/>
                <a:gd name="connsiteX5-37" fmla="*/ 1280107 w 2541747"/>
                <a:gd name="connsiteY5-38" fmla="*/ 83430 h 95004"/>
                <a:gd name="connsiteX6-39" fmla="*/ 817119 w 2541747"/>
                <a:gd name="connsiteY6-40" fmla="*/ 71855 h 95004"/>
                <a:gd name="connsiteX7-41" fmla="*/ 747671 w 2541747"/>
                <a:gd name="connsiteY7-42" fmla="*/ 48706 h 95004"/>
                <a:gd name="connsiteX8-43" fmla="*/ 712947 w 2541747"/>
                <a:gd name="connsiteY8-44" fmla="*/ 37131 h 95004"/>
                <a:gd name="connsiteX9-45" fmla="*/ 226810 w 2541747"/>
                <a:gd name="connsiteY9-46" fmla="*/ 48706 h 95004"/>
                <a:gd name="connsiteX10-47" fmla="*/ 192086 w 2541747"/>
                <a:gd name="connsiteY10-48" fmla="*/ 60280 h 95004"/>
                <a:gd name="connsiteX11-49" fmla="*/ 168937 w 2541747"/>
                <a:gd name="connsiteY11-50" fmla="*/ 95004 h 95004"/>
                <a:gd name="connsiteX12-51" fmla="*/ 0 w 2541747"/>
                <a:gd name="connsiteY12-52" fmla="*/ 24815 h 95004"/>
                <a:gd name="connsiteX0-53" fmla="*/ 2537771 w 2537771"/>
                <a:gd name="connsiteY0-54" fmla="*/ 13982 h 95004"/>
                <a:gd name="connsiteX1-55" fmla="*/ 2155807 w 2537771"/>
                <a:gd name="connsiteY1-56" fmla="*/ 13982 h 95004"/>
                <a:gd name="connsiteX2-57" fmla="*/ 2086358 w 2537771"/>
                <a:gd name="connsiteY2-58" fmla="*/ 37131 h 95004"/>
                <a:gd name="connsiteX3-59" fmla="*/ 1449751 w 2537771"/>
                <a:gd name="connsiteY3-60" fmla="*/ 60280 h 95004"/>
                <a:gd name="connsiteX4-61" fmla="*/ 1357153 w 2537771"/>
                <a:gd name="connsiteY4-62" fmla="*/ 71855 h 95004"/>
                <a:gd name="connsiteX5-63" fmla="*/ 1276131 w 2537771"/>
                <a:gd name="connsiteY5-64" fmla="*/ 83430 h 95004"/>
                <a:gd name="connsiteX6-65" fmla="*/ 813143 w 2537771"/>
                <a:gd name="connsiteY6-66" fmla="*/ 71855 h 95004"/>
                <a:gd name="connsiteX7-67" fmla="*/ 743695 w 2537771"/>
                <a:gd name="connsiteY7-68" fmla="*/ 48706 h 95004"/>
                <a:gd name="connsiteX8-69" fmla="*/ 708971 w 2537771"/>
                <a:gd name="connsiteY8-70" fmla="*/ 37131 h 95004"/>
                <a:gd name="connsiteX9-71" fmla="*/ 222834 w 2537771"/>
                <a:gd name="connsiteY9-72" fmla="*/ 48706 h 95004"/>
                <a:gd name="connsiteX10-73" fmla="*/ 188110 w 2537771"/>
                <a:gd name="connsiteY10-74" fmla="*/ 60280 h 95004"/>
                <a:gd name="connsiteX11-75" fmla="*/ 164961 w 2537771"/>
                <a:gd name="connsiteY11-76" fmla="*/ 95004 h 95004"/>
                <a:gd name="connsiteX12-77" fmla="*/ 0 w 2537771"/>
                <a:gd name="connsiteY12-78" fmla="*/ 1369 h 95004"/>
                <a:gd name="connsiteX0-79" fmla="*/ 2537771 w 2537771"/>
                <a:gd name="connsiteY0-80" fmla="*/ 13982 h 83430"/>
                <a:gd name="connsiteX1-81" fmla="*/ 2155807 w 2537771"/>
                <a:gd name="connsiteY1-82" fmla="*/ 13982 h 83430"/>
                <a:gd name="connsiteX2-83" fmla="*/ 2086358 w 2537771"/>
                <a:gd name="connsiteY2-84" fmla="*/ 37131 h 83430"/>
                <a:gd name="connsiteX3-85" fmla="*/ 1449751 w 2537771"/>
                <a:gd name="connsiteY3-86" fmla="*/ 60280 h 83430"/>
                <a:gd name="connsiteX4-87" fmla="*/ 1357153 w 2537771"/>
                <a:gd name="connsiteY4-88" fmla="*/ 71855 h 83430"/>
                <a:gd name="connsiteX5-89" fmla="*/ 1276131 w 2537771"/>
                <a:gd name="connsiteY5-90" fmla="*/ 83430 h 83430"/>
                <a:gd name="connsiteX6-91" fmla="*/ 813143 w 2537771"/>
                <a:gd name="connsiteY6-92" fmla="*/ 71855 h 83430"/>
                <a:gd name="connsiteX7-93" fmla="*/ 743695 w 2537771"/>
                <a:gd name="connsiteY7-94" fmla="*/ 48706 h 83430"/>
                <a:gd name="connsiteX8-95" fmla="*/ 708971 w 2537771"/>
                <a:gd name="connsiteY8-96" fmla="*/ 37131 h 83430"/>
                <a:gd name="connsiteX9-97" fmla="*/ 222834 w 2537771"/>
                <a:gd name="connsiteY9-98" fmla="*/ 48706 h 83430"/>
                <a:gd name="connsiteX10-99" fmla="*/ 188110 w 2537771"/>
                <a:gd name="connsiteY10-100" fmla="*/ 60280 h 83430"/>
                <a:gd name="connsiteX11-101" fmla="*/ 93392 w 2537771"/>
                <a:gd name="connsiteY11-102" fmla="*/ 83281 h 83430"/>
                <a:gd name="connsiteX12-103" fmla="*/ 0 w 2537771"/>
                <a:gd name="connsiteY12-104" fmla="*/ 1369 h 83430"/>
                <a:gd name="connsiteX0-105" fmla="*/ 2537771 w 2537771"/>
                <a:gd name="connsiteY0-106" fmla="*/ 13982 h 83430"/>
                <a:gd name="connsiteX1-107" fmla="*/ 2155807 w 2537771"/>
                <a:gd name="connsiteY1-108" fmla="*/ 13982 h 83430"/>
                <a:gd name="connsiteX2-109" fmla="*/ 2086358 w 2537771"/>
                <a:gd name="connsiteY2-110" fmla="*/ 37131 h 83430"/>
                <a:gd name="connsiteX3-111" fmla="*/ 1449751 w 2537771"/>
                <a:gd name="connsiteY3-112" fmla="*/ 60280 h 83430"/>
                <a:gd name="connsiteX4-113" fmla="*/ 1357153 w 2537771"/>
                <a:gd name="connsiteY4-114" fmla="*/ 71855 h 83430"/>
                <a:gd name="connsiteX5-115" fmla="*/ 1276131 w 2537771"/>
                <a:gd name="connsiteY5-116" fmla="*/ 83430 h 83430"/>
                <a:gd name="connsiteX6-117" fmla="*/ 813143 w 2537771"/>
                <a:gd name="connsiteY6-118" fmla="*/ 71855 h 83430"/>
                <a:gd name="connsiteX7-119" fmla="*/ 743695 w 2537771"/>
                <a:gd name="connsiteY7-120" fmla="*/ 48706 h 83430"/>
                <a:gd name="connsiteX8-121" fmla="*/ 708971 w 2537771"/>
                <a:gd name="connsiteY8-122" fmla="*/ 37131 h 83430"/>
                <a:gd name="connsiteX9-123" fmla="*/ 254643 w 2537771"/>
                <a:gd name="connsiteY9-124" fmla="*/ 72152 h 83430"/>
                <a:gd name="connsiteX10-125" fmla="*/ 188110 w 2537771"/>
                <a:gd name="connsiteY10-126" fmla="*/ 60280 h 83430"/>
                <a:gd name="connsiteX11-127" fmla="*/ 93392 w 2537771"/>
                <a:gd name="connsiteY11-128" fmla="*/ 83281 h 83430"/>
                <a:gd name="connsiteX12-129" fmla="*/ 0 w 2537771"/>
                <a:gd name="connsiteY12-130" fmla="*/ 1369 h 83430"/>
                <a:gd name="connsiteX0-131" fmla="*/ 2537771 w 2537771"/>
                <a:gd name="connsiteY0-132" fmla="*/ 13982 h 83430"/>
                <a:gd name="connsiteX1-133" fmla="*/ 2155807 w 2537771"/>
                <a:gd name="connsiteY1-134" fmla="*/ 13982 h 83430"/>
                <a:gd name="connsiteX2-135" fmla="*/ 2086358 w 2537771"/>
                <a:gd name="connsiteY2-136" fmla="*/ 37131 h 83430"/>
                <a:gd name="connsiteX3-137" fmla="*/ 1449751 w 2537771"/>
                <a:gd name="connsiteY3-138" fmla="*/ 60280 h 83430"/>
                <a:gd name="connsiteX4-139" fmla="*/ 1357153 w 2537771"/>
                <a:gd name="connsiteY4-140" fmla="*/ 71855 h 83430"/>
                <a:gd name="connsiteX5-141" fmla="*/ 1276131 w 2537771"/>
                <a:gd name="connsiteY5-142" fmla="*/ 83430 h 83430"/>
                <a:gd name="connsiteX6-143" fmla="*/ 813143 w 2537771"/>
                <a:gd name="connsiteY6-144" fmla="*/ 71855 h 83430"/>
                <a:gd name="connsiteX7-145" fmla="*/ 743695 w 2537771"/>
                <a:gd name="connsiteY7-146" fmla="*/ 48706 h 83430"/>
                <a:gd name="connsiteX8-147" fmla="*/ 708971 w 2537771"/>
                <a:gd name="connsiteY8-148" fmla="*/ 37131 h 83430"/>
                <a:gd name="connsiteX9-149" fmla="*/ 254643 w 2537771"/>
                <a:gd name="connsiteY9-150" fmla="*/ 72152 h 83430"/>
                <a:gd name="connsiteX10-151" fmla="*/ 180158 w 2537771"/>
                <a:gd name="connsiteY10-152" fmla="*/ 48557 h 83430"/>
                <a:gd name="connsiteX11-153" fmla="*/ 93392 w 2537771"/>
                <a:gd name="connsiteY11-154" fmla="*/ 83281 h 83430"/>
                <a:gd name="connsiteX12-155" fmla="*/ 0 w 2537771"/>
                <a:gd name="connsiteY12-156" fmla="*/ 1369 h 83430"/>
                <a:gd name="connsiteX0-157" fmla="*/ 2537771 w 2537771"/>
                <a:gd name="connsiteY0-158" fmla="*/ 13982 h 83430"/>
                <a:gd name="connsiteX1-159" fmla="*/ 2155807 w 2537771"/>
                <a:gd name="connsiteY1-160" fmla="*/ 13982 h 83430"/>
                <a:gd name="connsiteX2-161" fmla="*/ 2086358 w 2537771"/>
                <a:gd name="connsiteY2-162" fmla="*/ 37131 h 83430"/>
                <a:gd name="connsiteX3-163" fmla="*/ 1449751 w 2537771"/>
                <a:gd name="connsiteY3-164" fmla="*/ 60280 h 83430"/>
                <a:gd name="connsiteX4-165" fmla="*/ 1357153 w 2537771"/>
                <a:gd name="connsiteY4-166" fmla="*/ 71855 h 83430"/>
                <a:gd name="connsiteX5-167" fmla="*/ 1276131 w 2537771"/>
                <a:gd name="connsiteY5-168" fmla="*/ 83430 h 83430"/>
                <a:gd name="connsiteX6-169" fmla="*/ 813143 w 2537771"/>
                <a:gd name="connsiteY6-170" fmla="*/ 71855 h 83430"/>
                <a:gd name="connsiteX7-171" fmla="*/ 743695 w 2537771"/>
                <a:gd name="connsiteY7-172" fmla="*/ 48706 h 83430"/>
                <a:gd name="connsiteX8-173" fmla="*/ 605592 w 2537771"/>
                <a:gd name="connsiteY8-174" fmla="*/ 60577 h 83430"/>
                <a:gd name="connsiteX9-175" fmla="*/ 254643 w 2537771"/>
                <a:gd name="connsiteY9-176" fmla="*/ 72152 h 83430"/>
                <a:gd name="connsiteX10-177" fmla="*/ 180158 w 2537771"/>
                <a:gd name="connsiteY10-178" fmla="*/ 48557 h 83430"/>
                <a:gd name="connsiteX11-179" fmla="*/ 93392 w 2537771"/>
                <a:gd name="connsiteY11-180" fmla="*/ 83281 h 83430"/>
                <a:gd name="connsiteX12-181" fmla="*/ 0 w 2537771"/>
                <a:gd name="connsiteY12-182" fmla="*/ 1369 h 83430"/>
                <a:gd name="connsiteX0-183" fmla="*/ 2537771 w 2537771"/>
                <a:gd name="connsiteY0-184" fmla="*/ 13982 h 83430"/>
                <a:gd name="connsiteX1-185" fmla="*/ 2155807 w 2537771"/>
                <a:gd name="connsiteY1-186" fmla="*/ 13982 h 83430"/>
                <a:gd name="connsiteX2-187" fmla="*/ 2086358 w 2537771"/>
                <a:gd name="connsiteY2-188" fmla="*/ 37131 h 83430"/>
                <a:gd name="connsiteX3-189" fmla="*/ 1449751 w 2537771"/>
                <a:gd name="connsiteY3-190" fmla="*/ 60280 h 83430"/>
                <a:gd name="connsiteX4-191" fmla="*/ 1357153 w 2537771"/>
                <a:gd name="connsiteY4-192" fmla="*/ 71855 h 83430"/>
                <a:gd name="connsiteX5-193" fmla="*/ 1276131 w 2537771"/>
                <a:gd name="connsiteY5-194" fmla="*/ 83430 h 83430"/>
                <a:gd name="connsiteX6-195" fmla="*/ 813143 w 2537771"/>
                <a:gd name="connsiteY6-196" fmla="*/ 71855 h 83430"/>
                <a:gd name="connsiteX7-197" fmla="*/ 747671 w 2537771"/>
                <a:gd name="connsiteY7-198" fmla="*/ 60429 h 83430"/>
                <a:gd name="connsiteX8-199" fmla="*/ 605592 w 2537771"/>
                <a:gd name="connsiteY8-200" fmla="*/ 60577 h 83430"/>
                <a:gd name="connsiteX9-201" fmla="*/ 254643 w 2537771"/>
                <a:gd name="connsiteY9-202" fmla="*/ 72152 h 83430"/>
                <a:gd name="connsiteX10-203" fmla="*/ 180158 w 2537771"/>
                <a:gd name="connsiteY10-204" fmla="*/ 48557 h 83430"/>
                <a:gd name="connsiteX11-205" fmla="*/ 93392 w 2537771"/>
                <a:gd name="connsiteY11-206" fmla="*/ 83281 h 83430"/>
                <a:gd name="connsiteX12-207" fmla="*/ 0 w 2537771"/>
                <a:gd name="connsiteY12-208" fmla="*/ 1369 h 83430"/>
                <a:gd name="connsiteX0-209" fmla="*/ 2537771 w 2537771"/>
                <a:gd name="connsiteY0-210" fmla="*/ 13982 h 83430"/>
                <a:gd name="connsiteX1-211" fmla="*/ 2155807 w 2537771"/>
                <a:gd name="connsiteY1-212" fmla="*/ 13982 h 83430"/>
                <a:gd name="connsiteX2-213" fmla="*/ 2086358 w 2537771"/>
                <a:gd name="connsiteY2-214" fmla="*/ 37131 h 83430"/>
                <a:gd name="connsiteX3-215" fmla="*/ 1449751 w 2537771"/>
                <a:gd name="connsiteY3-216" fmla="*/ 60280 h 83430"/>
                <a:gd name="connsiteX4-217" fmla="*/ 1357153 w 2537771"/>
                <a:gd name="connsiteY4-218" fmla="*/ 71855 h 83430"/>
                <a:gd name="connsiteX5-219" fmla="*/ 1276131 w 2537771"/>
                <a:gd name="connsiteY5-220" fmla="*/ 83430 h 83430"/>
                <a:gd name="connsiteX6-221" fmla="*/ 813143 w 2537771"/>
                <a:gd name="connsiteY6-222" fmla="*/ 71855 h 83430"/>
                <a:gd name="connsiteX7-223" fmla="*/ 747671 w 2537771"/>
                <a:gd name="connsiteY7-224" fmla="*/ 60429 h 83430"/>
                <a:gd name="connsiteX8-225" fmla="*/ 526070 w 2537771"/>
                <a:gd name="connsiteY8-226" fmla="*/ 33224 h 83430"/>
                <a:gd name="connsiteX9-227" fmla="*/ 254643 w 2537771"/>
                <a:gd name="connsiteY9-228" fmla="*/ 72152 h 83430"/>
                <a:gd name="connsiteX10-229" fmla="*/ 180158 w 2537771"/>
                <a:gd name="connsiteY10-230" fmla="*/ 48557 h 83430"/>
                <a:gd name="connsiteX11-231" fmla="*/ 93392 w 2537771"/>
                <a:gd name="connsiteY11-232" fmla="*/ 83281 h 83430"/>
                <a:gd name="connsiteX12-233" fmla="*/ 0 w 2537771"/>
                <a:gd name="connsiteY12-234" fmla="*/ 1369 h 83430"/>
                <a:gd name="connsiteX0-235" fmla="*/ 2537771 w 2537771"/>
                <a:gd name="connsiteY0-236" fmla="*/ 13982 h 83934"/>
                <a:gd name="connsiteX1-237" fmla="*/ 2155807 w 2537771"/>
                <a:gd name="connsiteY1-238" fmla="*/ 13982 h 83934"/>
                <a:gd name="connsiteX2-239" fmla="*/ 2086358 w 2537771"/>
                <a:gd name="connsiteY2-240" fmla="*/ 37131 h 83934"/>
                <a:gd name="connsiteX3-241" fmla="*/ 1449751 w 2537771"/>
                <a:gd name="connsiteY3-242" fmla="*/ 60280 h 83934"/>
                <a:gd name="connsiteX4-243" fmla="*/ 1357153 w 2537771"/>
                <a:gd name="connsiteY4-244" fmla="*/ 71855 h 83934"/>
                <a:gd name="connsiteX5-245" fmla="*/ 1276131 w 2537771"/>
                <a:gd name="connsiteY5-246" fmla="*/ 83430 h 83934"/>
                <a:gd name="connsiteX6-247" fmla="*/ 960259 w 2537771"/>
                <a:gd name="connsiteY6-248" fmla="*/ 79670 h 83934"/>
                <a:gd name="connsiteX7-249" fmla="*/ 747671 w 2537771"/>
                <a:gd name="connsiteY7-250" fmla="*/ 60429 h 83934"/>
                <a:gd name="connsiteX8-251" fmla="*/ 526070 w 2537771"/>
                <a:gd name="connsiteY8-252" fmla="*/ 33224 h 83934"/>
                <a:gd name="connsiteX9-253" fmla="*/ 254643 w 2537771"/>
                <a:gd name="connsiteY9-254" fmla="*/ 72152 h 83934"/>
                <a:gd name="connsiteX10-255" fmla="*/ 180158 w 2537771"/>
                <a:gd name="connsiteY10-256" fmla="*/ 48557 h 83934"/>
                <a:gd name="connsiteX11-257" fmla="*/ 93392 w 2537771"/>
                <a:gd name="connsiteY11-258" fmla="*/ 83281 h 83934"/>
                <a:gd name="connsiteX12-259" fmla="*/ 0 w 2537771"/>
                <a:gd name="connsiteY12-260" fmla="*/ 1369 h 83934"/>
                <a:gd name="connsiteX0-261" fmla="*/ 2537771 w 2537771"/>
                <a:gd name="connsiteY0-262" fmla="*/ 13982 h 83934"/>
                <a:gd name="connsiteX1-263" fmla="*/ 2155807 w 2537771"/>
                <a:gd name="connsiteY1-264" fmla="*/ 13982 h 83934"/>
                <a:gd name="connsiteX2-265" fmla="*/ 2086358 w 2537771"/>
                <a:gd name="connsiteY2-266" fmla="*/ 37131 h 83934"/>
                <a:gd name="connsiteX3-267" fmla="*/ 1449751 w 2537771"/>
                <a:gd name="connsiteY3-268" fmla="*/ 60280 h 83934"/>
                <a:gd name="connsiteX4-269" fmla="*/ 1357153 w 2537771"/>
                <a:gd name="connsiteY4-270" fmla="*/ 71855 h 83934"/>
                <a:gd name="connsiteX5-271" fmla="*/ 1276131 w 2537771"/>
                <a:gd name="connsiteY5-272" fmla="*/ 83430 h 83934"/>
                <a:gd name="connsiteX6-273" fmla="*/ 960259 w 2537771"/>
                <a:gd name="connsiteY6-274" fmla="*/ 79670 h 83934"/>
                <a:gd name="connsiteX7-275" fmla="*/ 747671 w 2537771"/>
                <a:gd name="connsiteY7-276" fmla="*/ 60429 h 83934"/>
                <a:gd name="connsiteX8-277" fmla="*/ 526070 w 2537771"/>
                <a:gd name="connsiteY8-278" fmla="*/ 33224 h 83934"/>
                <a:gd name="connsiteX9-279" fmla="*/ 254643 w 2537771"/>
                <a:gd name="connsiteY9-280" fmla="*/ 72152 h 83934"/>
                <a:gd name="connsiteX10-281" fmla="*/ 180158 w 2537771"/>
                <a:gd name="connsiteY10-282" fmla="*/ 48557 h 83934"/>
                <a:gd name="connsiteX11-283" fmla="*/ 93392 w 2537771"/>
                <a:gd name="connsiteY11-284" fmla="*/ 83281 h 83934"/>
                <a:gd name="connsiteX12-285" fmla="*/ 0 w 2537771"/>
                <a:gd name="connsiteY12-286" fmla="*/ 1369 h 83934"/>
                <a:gd name="connsiteX0-287" fmla="*/ 2537771 w 2537771"/>
                <a:gd name="connsiteY0-288" fmla="*/ 13982 h 85357"/>
                <a:gd name="connsiteX1-289" fmla="*/ 2155807 w 2537771"/>
                <a:gd name="connsiteY1-290" fmla="*/ 13982 h 85357"/>
                <a:gd name="connsiteX2-291" fmla="*/ 2086358 w 2537771"/>
                <a:gd name="connsiteY2-292" fmla="*/ 37131 h 85357"/>
                <a:gd name="connsiteX3-293" fmla="*/ 1449751 w 2537771"/>
                <a:gd name="connsiteY3-294" fmla="*/ 60280 h 85357"/>
                <a:gd name="connsiteX4-295" fmla="*/ 1365106 w 2537771"/>
                <a:gd name="connsiteY4-296" fmla="*/ 52317 h 85357"/>
                <a:gd name="connsiteX5-297" fmla="*/ 1276131 w 2537771"/>
                <a:gd name="connsiteY5-298" fmla="*/ 83430 h 85357"/>
                <a:gd name="connsiteX6-299" fmla="*/ 960259 w 2537771"/>
                <a:gd name="connsiteY6-300" fmla="*/ 79670 h 85357"/>
                <a:gd name="connsiteX7-301" fmla="*/ 747671 w 2537771"/>
                <a:gd name="connsiteY7-302" fmla="*/ 60429 h 85357"/>
                <a:gd name="connsiteX8-303" fmla="*/ 526070 w 2537771"/>
                <a:gd name="connsiteY8-304" fmla="*/ 33224 h 85357"/>
                <a:gd name="connsiteX9-305" fmla="*/ 254643 w 2537771"/>
                <a:gd name="connsiteY9-306" fmla="*/ 72152 h 85357"/>
                <a:gd name="connsiteX10-307" fmla="*/ 180158 w 2537771"/>
                <a:gd name="connsiteY10-308" fmla="*/ 48557 h 85357"/>
                <a:gd name="connsiteX11-309" fmla="*/ 93392 w 2537771"/>
                <a:gd name="connsiteY11-310" fmla="*/ 83281 h 85357"/>
                <a:gd name="connsiteX12-311" fmla="*/ 0 w 2537771"/>
                <a:gd name="connsiteY12-312" fmla="*/ 1369 h 85357"/>
                <a:gd name="connsiteX0-313" fmla="*/ 2537771 w 2537771"/>
                <a:gd name="connsiteY0-314" fmla="*/ 13982 h 85357"/>
                <a:gd name="connsiteX1-315" fmla="*/ 2155807 w 2537771"/>
                <a:gd name="connsiteY1-316" fmla="*/ 13982 h 85357"/>
                <a:gd name="connsiteX2-317" fmla="*/ 2086358 w 2537771"/>
                <a:gd name="connsiteY2-318" fmla="*/ 37131 h 85357"/>
                <a:gd name="connsiteX3-319" fmla="*/ 1604819 w 2537771"/>
                <a:gd name="connsiteY3-320" fmla="*/ 72003 h 85357"/>
                <a:gd name="connsiteX4-321" fmla="*/ 1365106 w 2537771"/>
                <a:gd name="connsiteY4-322" fmla="*/ 52317 h 85357"/>
                <a:gd name="connsiteX5-323" fmla="*/ 1276131 w 2537771"/>
                <a:gd name="connsiteY5-324" fmla="*/ 83430 h 85357"/>
                <a:gd name="connsiteX6-325" fmla="*/ 960259 w 2537771"/>
                <a:gd name="connsiteY6-326" fmla="*/ 79670 h 85357"/>
                <a:gd name="connsiteX7-327" fmla="*/ 747671 w 2537771"/>
                <a:gd name="connsiteY7-328" fmla="*/ 60429 h 85357"/>
                <a:gd name="connsiteX8-329" fmla="*/ 526070 w 2537771"/>
                <a:gd name="connsiteY8-330" fmla="*/ 33224 h 85357"/>
                <a:gd name="connsiteX9-331" fmla="*/ 254643 w 2537771"/>
                <a:gd name="connsiteY9-332" fmla="*/ 72152 h 85357"/>
                <a:gd name="connsiteX10-333" fmla="*/ 180158 w 2537771"/>
                <a:gd name="connsiteY10-334" fmla="*/ 48557 h 85357"/>
                <a:gd name="connsiteX11-335" fmla="*/ 93392 w 2537771"/>
                <a:gd name="connsiteY11-336" fmla="*/ 83281 h 85357"/>
                <a:gd name="connsiteX12-337" fmla="*/ 0 w 2537771"/>
                <a:gd name="connsiteY12-338" fmla="*/ 1369 h 85357"/>
                <a:gd name="connsiteX0-339" fmla="*/ 2537771 w 2537771"/>
                <a:gd name="connsiteY0-340" fmla="*/ 13982 h 83281"/>
                <a:gd name="connsiteX1-341" fmla="*/ 2155807 w 2537771"/>
                <a:gd name="connsiteY1-342" fmla="*/ 13982 h 83281"/>
                <a:gd name="connsiteX2-343" fmla="*/ 2086358 w 2537771"/>
                <a:gd name="connsiteY2-344" fmla="*/ 37131 h 83281"/>
                <a:gd name="connsiteX3-345" fmla="*/ 1604819 w 2537771"/>
                <a:gd name="connsiteY3-346" fmla="*/ 72003 h 83281"/>
                <a:gd name="connsiteX4-347" fmla="*/ 1365106 w 2537771"/>
                <a:gd name="connsiteY4-348" fmla="*/ 52317 h 83281"/>
                <a:gd name="connsiteX5-349" fmla="*/ 1188657 w 2537771"/>
                <a:gd name="connsiteY5-350" fmla="*/ 71707 h 83281"/>
                <a:gd name="connsiteX6-351" fmla="*/ 960259 w 2537771"/>
                <a:gd name="connsiteY6-352" fmla="*/ 79670 h 83281"/>
                <a:gd name="connsiteX7-353" fmla="*/ 747671 w 2537771"/>
                <a:gd name="connsiteY7-354" fmla="*/ 60429 h 83281"/>
                <a:gd name="connsiteX8-355" fmla="*/ 526070 w 2537771"/>
                <a:gd name="connsiteY8-356" fmla="*/ 33224 h 83281"/>
                <a:gd name="connsiteX9-357" fmla="*/ 254643 w 2537771"/>
                <a:gd name="connsiteY9-358" fmla="*/ 72152 h 83281"/>
                <a:gd name="connsiteX10-359" fmla="*/ 180158 w 2537771"/>
                <a:gd name="connsiteY10-360" fmla="*/ 48557 h 83281"/>
                <a:gd name="connsiteX11-361" fmla="*/ 93392 w 2537771"/>
                <a:gd name="connsiteY11-362" fmla="*/ 83281 h 83281"/>
                <a:gd name="connsiteX12-363" fmla="*/ 0 w 2537771"/>
                <a:gd name="connsiteY12-364" fmla="*/ 1369 h 83281"/>
                <a:gd name="connsiteX0-365" fmla="*/ 2537771 w 2537771"/>
                <a:gd name="connsiteY0-366" fmla="*/ 12613 h 81912"/>
                <a:gd name="connsiteX1-367" fmla="*/ 2191592 w 2537771"/>
                <a:gd name="connsiteY1-368" fmla="*/ 39967 h 81912"/>
                <a:gd name="connsiteX2-369" fmla="*/ 2086358 w 2537771"/>
                <a:gd name="connsiteY2-370" fmla="*/ 35762 h 81912"/>
                <a:gd name="connsiteX3-371" fmla="*/ 1604819 w 2537771"/>
                <a:gd name="connsiteY3-372" fmla="*/ 70634 h 81912"/>
                <a:gd name="connsiteX4-373" fmla="*/ 1365106 w 2537771"/>
                <a:gd name="connsiteY4-374" fmla="*/ 50948 h 81912"/>
                <a:gd name="connsiteX5-375" fmla="*/ 1188657 w 2537771"/>
                <a:gd name="connsiteY5-376" fmla="*/ 70338 h 81912"/>
                <a:gd name="connsiteX6-377" fmla="*/ 960259 w 2537771"/>
                <a:gd name="connsiteY6-378" fmla="*/ 78301 h 81912"/>
                <a:gd name="connsiteX7-379" fmla="*/ 747671 w 2537771"/>
                <a:gd name="connsiteY7-380" fmla="*/ 59060 h 81912"/>
                <a:gd name="connsiteX8-381" fmla="*/ 526070 w 2537771"/>
                <a:gd name="connsiteY8-382" fmla="*/ 31855 h 81912"/>
                <a:gd name="connsiteX9-383" fmla="*/ 254643 w 2537771"/>
                <a:gd name="connsiteY9-384" fmla="*/ 70783 h 81912"/>
                <a:gd name="connsiteX10-385" fmla="*/ 180158 w 2537771"/>
                <a:gd name="connsiteY10-386" fmla="*/ 47188 h 81912"/>
                <a:gd name="connsiteX11-387" fmla="*/ 93392 w 2537771"/>
                <a:gd name="connsiteY11-388" fmla="*/ 81912 h 81912"/>
                <a:gd name="connsiteX12-389" fmla="*/ 0 w 2537771"/>
                <a:gd name="connsiteY12-390" fmla="*/ 0 h 81912"/>
                <a:gd name="connsiteX0-391" fmla="*/ 2537771 w 2537771"/>
                <a:gd name="connsiteY0-392" fmla="*/ 12613 h 81912"/>
                <a:gd name="connsiteX1-393" fmla="*/ 2191592 w 2537771"/>
                <a:gd name="connsiteY1-394" fmla="*/ 39967 h 81912"/>
                <a:gd name="connsiteX2-395" fmla="*/ 2054548 w 2537771"/>
                <a:gd name="connsiteY2-396" fmla="*/ 27946 h 81912"/>
                <a:gd name="connsiteX3-397" fmla="*/ 1604819 w 2537771"/>
                <a:gd name="connsiteY3-398" fmla="*/ 70634 h 81912"/>
                <a:gd name="connsiteX4-399" fmla="*/ 1365106 w 2537771"/>
                <a:gd name="connsiteY4-400" fmla="*/ 50948 h 81912"/>
                <a:gd name="connsiteX5-401" fmla="*/ 1188657 w 2537771"/>
                <a:gd name="connsiteY5-402" fmla="*/ 70338 h 81912"/>
                <a:gd name="connsiteX6-403" fmla="*/ 960259 w 2537771"/>
                <a:gd name="connsiteY6-404" fmla="*/ 78301 h 81912"/>
                <a:gd name="connsiteX7-405" fmla="*/ 747671 w 2537771"/>
                <a:gd name="connsiteY7-406" fmla="*/ 59060 h 81912"/>
                <a:gd name="connsiteX8-407" fmla="*/ 526070 w 2537771"/>
                <a:gd name="connsiteY8-408" fmla="*/ 31855 h 81912"/>
                <a:gd name="connsiteX9-409" fmla="*/ 254643 w 2537771"/>
                <a:gd name="connsiteY9-410" fmla="*/ 70783 h 81912"/>
                <a:gd name="connsiteX10-411" fmla="*/ 180158 w 2537771"/>
                <a:gd name="connsiteY10-412" fmla="*/ 47188 h 81912"/>
                <a:gd name="connsiteX11-413" fmla="*/ 93392 w 2537771"/>
                <a:gd name="connsiteY11-414" fmla="*/ 81912 h 81912"/>
                <a:gd name="connsiteX12-415" fmla="*/ 0 w 2537771"/>
                <a:gd name="connsiteY12-416" fmla="*/ 0 h 81912"/>
                <a:gd name="connsiteX0-417" fmla="*/ 2537771 w 2537771"/>
                <a:gd name="connsiteY0-418" fmla="*/ 12613 h 79392"/>
                <a:gd name="connsiteX1-419" fmla="*/ 2191592 w 2537771"/>
                <a:gd name="connsiteY1-420" fmla="*/ 39967 h 79392"/>
                <a:gd name="connsiteX2-421" fmla="*/ 2054548 w 2537771"/>
                <a:gd name="connsiteY2-422" fmla="*/ 27946 h 79392"/>
                <a:gd name="connsiteX3-423" fmla="*/ 1604819 w 2537771"/>
                <a:gd name="connsiteY3-424" fmla="*/ 70634 h 79392"/>
                <a:gd name="connsiteX4-425" fmla="*/ 1365106 w 2537771"/>
                <a:gd name="connsiteY4-426" fmla="*/ 50948 h 79392"/>
                <a:gd name="connsiteX5-427" fmla="*/ 1188657 w 2537771"/>
                <a:gd name="connsiteY5-428" fmla="*/ 70338 h 79392"/>
                <a:gd name="connsiteX6-429" fmla="*/ 960259 w 2537771"/>
                <a:gd name="connsiteY6-430" fmla="*/ 78301 h 79392"/>
                <a:gd name="connsiteX7-431" fmla="*/ 747671 w 2537771"/>
                <a:gd name="connsiteY7-432" fmla="*/ 59060 h 79392"/>
                <a:gd name="connsiteX8-433" fmla="*/ 526070 w 2537771"/>
                <a:gd name="connsiteY8-434" fmla="*/ 31855 h 79392"/>
                <a:gd name="connsiteX9-435" fmla="*/ 254643 w 2537771"/>
                <a:gd name="connsiteY9-436" fmla="*/ 70783 h 79392"/>
                <a:gd name="connsiteX10-437" fmla="*/ 180158 w 2537771"/>
                <a:gd name="connsiteY10-438" fmla="*/ 47188 h 79392"/>
                <a:gd name="connsiteX11-439" fmla="*/ 105320 w 2537771"/>
                <a:gd name="connsiteY11-440" fmla="*/ 62373 h 79392"/>
                <a:gd name="connsiteX12-441" fmla="*/ 0 w 2537771"/>
                <a:gd name="connsiteY12-442" fmla="*/ 0 h 793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2537771" h="79392">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w="349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18"/>
            <p:cNvSpPr>
              <a:spLocks noEditPoints="1"/>
            </p:cNvSpPr>
            <p:nvPr/>
          </p:nvSpPr>
          <p:spPr bwMode="auto">
            <a:xfrm flipH="1">
              <a:off x="10124063" y="5530041"/>
              <a:ext cx="1513841" cy="619089"/>
            </a:xfrm>
            <a:custGeom>
              <a:avLst/>
              <a:gdLst>
                <a:gd name="T0" fmla="*/ 250 w 257"/>
                <a:gd name="T1" fmla="*/ 87 h 92"/>
                <a:gd name="T2" fmla="*/ 215 w 257"/>
                <a:gd name="T3" fmla="*/ 84 h 92"/>
                <a:gd name="T4" fmla="*/ 204 w 257"/>
                <a:gd name="T5" fmla="*/ 87 h 92"/>
                <a:gd name="T6" fmla="*/ 146 w 257"/>
                <a:gd name="T7" fmla="*/ 88 h 92"/>
                <a:gd name="T8" fmla="*/ 116 w 257"/>
                <a:gd name="T9" fmla="*/ 85 h 92"/>
                <a:gd name="T10" fmla="*/ 54 w 257"/>
                <a:gd name="T11" fmla="*/ 54 h 92"/>
                <a:gd name="T12" fmla="*/ 2 w 257"/>
                <a:gd name="T13" fmla="*/ 30 h 92"/>
                <a:gd name="T14" fmla="*/ 16 w 257"/>
                <a:gd name="T15" fmla="*/ 0 h 92"/>
                <a:gd name="T16" fmla="*/ 42 w 257"/>
                <a:gd name="T17" fmla="*/ 12 h 92"/>
                <a:gd name="T18" fmla="*/ 78 w 257"/>
                <a:gd name="T19" fmla="*/ 31 h 92"/>
                <a:gd name="T20" fmla="*/ 134 w 257"/>
                <a:gd name="T21" fmla="*/ 61 h 92"/>
                <a:gd name="T22" fmla="*/ 171 w 257"/>
                <a:gd name="T23" fmla="*/ 84 h 92"/>
                <a:gd name="T24" fmla="*/ 186 w 257"/>
                <a:gd name="T25" fmla="*/ 72 h 92"/>
                <a:gd name="T26" fmla="*/ 206 w 257"/>
                <a:gd name="T27" fmla="*/ 71 h 92"/>
                <a:gd name="T28" fmla="*/ 225 w 257"/>
                <a:gd name="T29" fmla="*/ 79 h 92"/>
                <a:gd name="T30" fmla="*/ 254 w 257"/>
                <a:gd name="T31" fmla="*/ 82 h 92"/>
                <a:gd name="T32" fmla="*/ 237 w 257"/>
                <a:gd name="T33" fmla="*/ 80 h 92"/>
                <a:gd name="T34" fmla="*/ 217 w 257"/>
                <a:gd name="T35" fmla="*/ 82 h 92"/>
                <a:gd name="T36" fmla="*/ 244 w 257"/>
                <a:gd name="T37" fmla="*/ 82 h 92"/>
                <a:gd name="T38" fmla="*/ 187 w 257"/>
                <a:gd name="T39" fmla="*/ 70 h 92"/>
                <a:gd name="T40" fmla="*/ 188 w 257"/>
                <a:gd name="T41" fmla="*/ 86 h 92"/>
                <a:gd name="T42" fmla="*/ 158 w 257"/>
                <a:gd name="T43" fmla="*/ 84 h 92"/>
                <a:gd name="T44" fmla="*/ 172 w 257"/>
                <a:gd name="T45" fmla="*/ 87 h 92"/>
                <a:gd name="T46" fmla="*/ 195 w 257"/>
                <a:gd name="T47" fmla="*/ 74 h 92"/>
                <a:gd name="T48" fmla="*/ 202 w 257"/>
                <a:gd name="T49" fmla="*/ 72 h 92"/>
                <a:gd name="T50" fmla="*/ 211 w 257"/>
                <a:gd name="T51" fmla="*/ 78 h 92"/>
                <a:gd name="T52" fmla="*/ 148 w 257"/>
                <a:gd name="T53" fmla="*/ 85 h 92"/>
                <a:gd name="T54" fmla="*/ 132 w 257"/>
                <a:gd name="T55" fmla="*/ 72 h 92"/>
                <a:gd name="T56" fmla="*/ 139 w 257"/>
                <a:gd name="T57" fmla="*/ 85 h 92"/>
                <a:gd name="T58" fmla="*/ 122 w 257"/>
                <a:gd name="T59" fmla="*/ 58 h 92"/>
                <a:gd name="T60" fmla="*/ 130 w 257"/>
                <a:gd name="T61" fmla="*/ 71 h 92"/>
                <a:gd name="T62" fmla="*/ 70 w 257"/>
                <a:gd name="T63" fmla="*/ 56 h 92"/>
                <a:gd name="T64" fmla="*/ 110 w 257"/>
                <a:gd name="T65" fmla="*/ 76 h 92"/>
                <a:gd name="T66" fmla="*/ 120 w 257"/>
                <a:gd name="T67" fmla="*/ 57 h 92"/>
                <a:gd name="T68" fmla="*/ 74 w 257"/>
                <a:gd name="T69" fmla="*/ 31 h 92"/>
                <a:gd name="T70" fmla="*/ 111 w 257"/>
                <a:gd name="T71" fmla="*/ 55 h 92"/>
                <a:gd name="T72" fmla="*/ 91 w 257"/>
                <a:gd name="T73" fmla="*/ 60 h 92"/>
                <a:gd name="T74" fmla="*/ 53 w 257"/>
                <a:gd name="T75" fmla="*/ 37 h 92"/>
                <a:gd name="T76" fmla="*/ 34 w 257"/>
                <a:gd name="T77" fmla="*/ 10 h 92"/>
                <a:gd name="T78" fmla="*/ 112 w 257"/>
                <a:gd name="T79" fmla="*/ 59 h 92"/>
                <a:gd name="T80" fmla="*/ 77 w 257"/>
                <a:gd name="T81" fmla="*/ 39 h 92"/>
                <a:gd name="T82" fmla="*/ 49 w 257"/>
                <a:gd name="T83" fmla="*/ 22 h 92"/>
                <a:gd name="T84" fmla="*/ 58 w 257"/>
                <a:gd name="T85" fmla="*/ 39 h 92"/>
                <a:gd name="T86" fmla="*/ 113 w 257"/>
                <a:gd name="T87" fmla="*/ 60 h 92"/>
                <a:gd name="T88" fmla="*/ 110 w 257"/>
                <a:gd name="T89" fmla="*/ 78 h 92"/>
                <a:gd name="T90" fmla="*/ 67 w 257"/>
                <a:gd name="T91" fmla="*/ 57 h 92"/>
                <a:gd name="T92" fmla="*/ 21 w 257"/>
                <a:gd name="T93" fmla="*/ 38 h 92"/>
                <a:gd name="T94" fmla="*/ 102 w 257"/>
                <a:gd name="T95" fmla="*/ 75 h 92"/>
                <a:gd name="T96" fmla="*/ 32 w 257"/>
                <a:gd name="T97" fmla="*/ 8 h 92"/>
                <a:gd name="T98" fmla="*/ 18 w 257"/>
                <a:gd name="T99" fmla="*/ 37 h 92"/>
                <a:gd name="T100" fmla="*/ 8 w 257"/>
                <a:gd name="T101" fmla="*/ 9 h 92"/>
                <a:gd name="T102" fmla="*/ 7 w 257"/>
                <a:gd name="T103" fmla="*/ 28 h 92"/>
                <a:gd name="T104" fmla="*/ 20 w 257"/>
                <a:gd name="T105"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92">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p:spPr>
          <p:txBody>
            <a:bodyPr/>
            <a:lstStyle/>
            <a:p>
              <a:pPr eaLnBrk="1" fontAlgn="auto" hangingPunct="1">
                <a:spcBef>
                  <a:spcPts val="0"/>
                </a:spcBef>
                <a:spcAft>
                  <a:spcPts val="0"/>
                </a:spcAft>
                <a:defRPr/>
              </a:pPr>
              <a:endParaRPr lang="zh-CN" altLang="en-US" sz="1350">
                <a:latin typeface="+mn-lt"/>
                <a:ea typeface="+mn-ea"/>
              </a:endParaRPr>
            </a:p>
          </p:txBody>
        </p:sp>
      </p:grpSp>
      <p:sp>
        <p:nvSpPr>
          <p:cNvPr id="9" name="PA_文本框 63"/>
          <p:cNvSpPr txBox="1"/>
          <p:nvPr>
            <p:custDataLst>
              <p:tags r:id="rId3"/>
            </p:custDataLst>
          </p:nvPr>
        </p:nvSpPr>
        <p:spPr>
          <a:xfrm>
            <a:off x="8701862" y="6207342"/>
            <a:ext cx="2092811" cy="523220"/>
          </a:xfrm>
          <a:prstGeom prst="rect">
            <a:avLst/>
          </a:prstGeom>
          <a:noFill/>
        </p:spPr>
        <p:txBody>
          <a:bodyPr wrap="square" rtlCol="0">
            <a:spAutoFit/>
          </a:bodyPr>
          <a:lstStyle/>
          <a:p>
            <a:r>
              <a:rPr lang="en-US" altLang="zh-CN" sz="2800" dirty="0">
                <a:latin typeface="方正苏新诗柳楷简体-yolan" panose="02000000000000000000" pitchFamily="2" charset="-122"/>
                <a:ea typeface="方正苏新诗柳楷简体-yolan" panose="02000000000000000000" pitchFamily="2" charset="-122"/>
                <a:cs typeface="方正苏新诗柳楷简体-yolan" panose="02000000000000000000" pitchFamily="2" charset="-122"/>
              </a:rPr>
              <a:t>  </a:t>
            </a:r>
            <a:r>
              <a:rPr lang="zh-CN" altLang="en-US" sz="2800" dirty="0">
                <a:latin typeface="方正苏新诗柳楷简体-yolan" panose="02000000000000000000" pitchFamily="2" charset="-122"/>
                <a:ea typeface="方正苏新诗柳楷简体-yolan" panose="02000000000000000000" pitchFamily="2" charset="-122"/>
                <a:cs typeface="方正苏新诗柳楷简体-yolan" panose="02000000000000000000" pitchFamily="2" charset="-122"/>
              </a:rPr>
              <a:t>智慧树网</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950" autoRev="1" fill="hold">
                                          <p:stCondLst>
                                            <p:cond delay="0"/>
                                          </p:stCondLst>
                                        </p:cTn>
                                        <p:tgtEl>
                                          <p:spTgt spid="3"/>
                                        </p:tgtEl>
                                        <p:attrNameLst>
                                          <p:attrName>ppt_w</p:attrName>
                                        </p:attrNameLst>
                                      </p:cBhvr>
                                    </p:anim>
                                    <p:anim by="(#ppt_w*0.50)" calcmode="lin" valueType="num">
                                      <p:cBhvr>
                                        <p:cTn id="8" dur="950" decel="50000" autoRev="1" fill="hold">
                                          <p:stCondLst>
                                            <p:cond delay="0"/>
                                          </p:stCondLst>
                                        </p:cTn>
                                        <p:tgtEl>
                                          <p:spTgt spid="3"/>
                                        </p:tgtEl>
                                        <p:attrNameLst>
                                          <p:attrName>ppt_x</p:attrName>
                                        </p:attrNameLst>
                                      </p:cBhvr>
                                    </p:anim>
                                    <p:anim from="(-#ppt_h/2)" to="(#ppt_y)" calcmode="lin" valueType="num">
                                      <p:cBhvr>
                                        <p:cTn id="9" dur="1900" fill="hold">
                                          <p:stCondLst>
                                            <p:cond delay="0"/>
                                          </p:stCondLst>
                                        </p:cTn>
                                        <p:tgtEl>
                                          <p:spTgt spid="3"/>
                                        </p:tgtEl>
                                        <p:attrNameLst>
                                          <p:attrName>ppt_y</p:attrName>
                                        </p:attrNameLst>
                                      </p:cBhvr>
                                    </p:anim>
                                    <p:animRot by="21600000">
                                      <p:cBhvr>
                                        <p:cTn id="10" dur="1900" fill="hold">
                                          <p:stCondLst>
                                            <p:cond delay="0"/>
                                          </p:stCondLst>
                                        </p:cTn>
                                        <p:tgtEl>
                                          <p:spTgt spid="3"/>
                                        </p:tgtEl>
                                        <p:attrNameLst>
                                          <p:attrName>r</p:attrName>
                                        </p:attrNameLst>
                                      </p:cBhvr>
                                    </p:animRo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6" presetClass="entr" presetSubtype="0" fill="hold" grpId="0" nodeType="afterEffect">
                                  <p:stCondLst>
                                    <p:cond delay="0"/>
                                  </p:stCondLst>
                                  <p:iterate type="lt">
                                    <p:tmPct val="8000"/>
                                  </p:iterate>
                                  <p:childTnLst>
                                    <p:set>
                                      <p:cBhvr>
                                        <p:cTn id="17" dur="1" fill="hold">
                                          <p:stCondLst>
                                            <p:cond delay="0"/>
                                          </p:stCondLst>
                                        </p:cTn>
                                        <p:tgtEl>
                                          <p:spTgt spid="9"/>
                                        </p:tgtEl>
                                        <p:attrNameLst>
                                          <p:attrName>style.visibility</p:attrName>
                                        </p:attrNameLst>
                                      </p:cBhvr>
                                      <p:to>
                                        <p:strVal val="visible"/>
                                      </p:to>
                                    </p:set>
                                    <p:animEffect transition="in" filter="wipe(down)">
                                      <p:cBhvr>
                                        <p:cTn id="18" dur="290">
                                          <p:stCondLst>
                                            <p:cond delay="0"/>
                                          </p:stCondLst>
                                        </p:cTn>
                                        <p:tgtEl>
                                          <p:spTgt spid="9"/>
                                        </p:tgtEl>
                                      </p:cBhvr>
                                    </p:animEffect>
                                    <p:anim calcmode="lin" valueType="num">
                                      <p:cBhvr>
                                        <p:cTn id="19"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24" dur="13">
                                          <p:stCondLst>
                                            <p:cond delay="325"/>
                                          </p:stCondLst>
                                        </p:cTn>
                                        <p:tgtEl>
                                          <p:spTgt spid="9"/>
                                        </p:tgtEl>
                                      </p:cBhvr>
                                      <p:to x="100000" y="60000"/>
                                    </p:animScale>
                                    <p:animScale>
                                      <p:cBhvr>
                                        <p:cTn id="25" dur="83" decel="50000">
                                          <p:stCondLst>
                                            <p:cond delay="338"/>
                                          </p:stCondLst>
                                        </p:cTn>
                                        <p:tgtEl>
                                          <p:spTgt spid="9"/>
                                        </p:tgtEl>
                                      </p:cBhvr>
                                      <p:to x="100000" y="100000"/>
                                    </p:animScale>
                                    <p:animScale>
                                      <p:cBhvr>
                                        <p:cTn id="26" dur="13">
                                          <p:stCondLst>
                                            <p:cond delay="656"/>
                                          </p:stCondLst>
                                        </p:cTn>
                                        <p:tgtEl>
                                          <p:spTgt spid="9"/>
                                        </p:tgtEl>
                                      </p:cBhvr>
                                      <p:to x="100000" y="80000"/>
                                    </p:animScale>
                                    <p:animScale>
                                      <p:cBhvr>
                                        <p:cTn id="27" dur="83" decel="50000">
                                          <p:stCondLst>
                                            <p:cond delay="669"/>
                                          </p:stCondLst>
                                        </p:cTn>
                                        <p:tgtEl>
                                          <p:spTgt spid="9"/>
                                        </p:tgtEl>
                                      </p:cBhvr>
                                      <p:to x="100000" y="100000"/>
                                    </p:animScale>
                                    <p:animScale>
                                      <p:cBhvr>
                                        <p:cTn id="28" dur="13">
                                          <p:stCondLst>
                                            <p:cond delay="821"/>
                                          </p:stCondLst>
                                        </p:cTn>
                                        <p:tgtEl>
                                          <p:spTgt spid="9"/>
                                        </p:tgtEl>
                                      </p:cBhvr>
                                      <p:to x="100000" y="90000"/>
                                    </p:animScale>
                                    <p:animScale>
                                      <p:cBhvr>
                                        <p:cTn id="29" dur="83" decel="50000">
                                          <p:stCondLst>
                                            <p:cond delay="834"/>
                                          </p:stCondLst>
                                        </p:cTn>
                                        <p:tgtEl>
                                          <p:spTgt spid="9"/>
                                        </p:tgtEl>
                                      </p:cBhvr>
                                      <p:to x="100000" y="100000"/>
                                    </p:animScale>
                                    <p:animScale>
                                      <p:cBhvr>
                                        <p:cTn id="30" dur="13">
                                          <p:stCondLst>
                                            <p:cond delay="904"/>
                                          </p:stCondLst>
                                        </p:cTn>
                                        <p:tgtEl>
                                          <p:spTgt spid="9"/>
                                        </p:tgtEl>
                                      </p:cBhvr>
                                      <p:to x="100000" y="95000"/>
                                    </p:animScale>
                                    <p:animScale>
                                      <p:cBhvr>
                                        <p:cTn id="31"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8"/>
          <p:cNvCxnSpPr/>
          <p:nvPr/>
        </p:nvCxnSpPr>
        <p:spPr>
          <a:xfrm flipH="1">
            <a:off x="-1003" y="3840184"/>
            <a:ext cx="12192000" cy="1"/>
          </a:xfrm>
          <a:prstGeom prst="line">
            <a:avLst/>
          </a:prstGeom>
          <a:noFill/>
          <a:ln w="19050" cap="flat" cmpd="sng" algn="ctr">
            <a:solidFill>
              <a:schemeClr val="tx2">
                <a:lumMod val="40000"/>
                <a:lumOff val="60000"/>
              </a:schemeClr>
            </a:solidFill>
            <a:prstDash val="sysDash"/>
          </a:ln>
          <a:effectLst/>
        </p:spPr>
      </p:cxnSp>
      <p:grpSp>
        <p:nvGrpSpPr>
          <p:cNvPr id="7" name="Group 9"/>
          <p:cNvGrpSpPr/>
          <p:nvPr/>
        </p:nvGrpSpPr>
        <p:grpSpPr>
          <a:xfrm>
            <a:off x="4448447" y="4124261"/>
            <a:ext cx="130279" cy="371441"/>
            <a:chOff x="4448446" y="4124261"/>
            <a:chExt cx="130279" cy="371441"/>
          </a:xfrm>
        </p:grpSpPr>
        <p:cxnSp>
          <p:nvCxnSpPr>
            <p:cNvPr id="8" name="Straight Connector 10"/>
            <p:cNvCxnSpPr>
              <a:stCxn id="26" idx="4"/>
              <a:endCxn id="9" idx="0"/>
            </p:cNvCxnSpPr>
            <p:nvPr/>
          </p:nvCxnSpPr>
          <p:spPr>
            <a:xfrm flipH="1">
              <a:off x="4513586" y="4124261"/>
              <a:ext cx="836" cy="241165"/>
            </a:xfrm>
            <a:prstGeom prst="line">
              <a:avLst/>
            </a:prstGeom>
            <a:noFill/>
            <a:ln w="6350" cap="flat" cmpd="sng" algn="ctr">
              <a:solidFill>
                <a:schemeClr val="bg1">
                  <a:lumMod val="75000"/>
                </a:schemeClr>
              </a:solidFill>
              <a:prstDash val="sysDash"/>
            </a:ln>
            <a:effectLst/>
          </p:spPr>
        </p:cxnSp>
        <p:sp>
          <p:nvSpPr>
            <p:cNvPr id="9" name="Oval 11"/>
            <p:cNvSpPr/>
            <p:nvPr/>
          </p:nvSpPr>
          <p:spPr>
            <a:xfrm>
              <a:off x="4448446" y="4365426"/>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342265">
                <a:defRPr/>
              </a:pPr>
              <a:endParaRPr lang="en-US" sz="2400" kern="0">
                <a:solidFill>
                  <a:schemeClr val="bg1"/>
                </a:solidFill>
                <a:latin typeface="微软雅黑" panose="020B0503020204020204" pitchFamily="34" charset="-122"/>
                <a:ea typeface="微软雅黑" panose="020B0503020204020204" pitchFamily="34" charset="-122"/>
              </a:endParaRPr>
            </a:p>
          </p:txBody>
        </p:sp>
      </p:grpSp>
      <p:grpSp>
        <p:nvGrpSpPr>
          <p:cNvPr id="10" name="Group 12"/>
          <p:cNvGrpSpPr/>
          <p:nvPr/>
        </p:nvGrpSpPr>
        <p:grpSpPr>
          <a:xfrm>
            <a:off x="7632769" y="4124261"/>
            <a:ext cx="130279" cy="371441"/>
            <a:chOff x="7632768" y="4124261"/>
            <a:chExt cx="130279" cy="371441"/>
          </a:xfrm>
        </p:grpSpPr>
        <p:cxnSp>
          <p:nvCxnSpPr>
            <p:cNvPr id="11" name="Straight Connector 13"/>
            <p:cNvCxnSpPr>
              <a:stCxn id="32" idx="4"/>
              <a:endCxn id="12" idx="0"/>
            </p:cNvCxnSpPr>
            <p:nvPr/>
          </p:nvCxnSpPr>
          <p:spPr>
            <a:xfrm flipH="1">
              <a:off x="7697908" y="4124261"/>
              <a:ext cx="3191" cy="241165"/>
            </a:xfrm>
            <a:prstGeom prst="line">
              <a:avLst/>
            </a:prstGeom>
            <a:noFill/>
            <a:ln w="6350" cap="flat" cmpd="sng" algn="ctr">
              <a:solidFill>
                <a:schemeClr val="bg1">
                  <a:lumMod val="75000"/>
                </a:schemeClr>
              </a:solidFill>
              <a:prstDash val="sysDash"/>
            </a:ln>
            <a:effectLst/>
          </p:spPr>
        </p:cxnSp>
        <p:sp>
          <p:nvSpPr>
            <p:cNvPr id="12" name="Oval 14"/>
            <p:cNvSpPr/>
            <p:nvPr/>
          </p:nvSpPr>
          <p:spPr>
            <a:xfrm>
              <a:off x="7632768" y="4365426"/>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342265">
                <a:defRPr/>
              </a:pPr>
              <a:endParaRPr lang="en-US" sz="2400" kern="0">
                <a:solidFill>
                  <a:schemeClr val="bg1"/>
                </a:solidFill>
                <a:latin typeface="微软雅黑" panose="020B0503020204020204" pitchFamily="34" charset="-122"/>
                <a:ea typeface="微软雅黑" panose="020B0503020204020204" pitchFamily="34" charset="-122"/>
              </a:endParaRPr>
            </a:p>
          </p:txBody>
        </p:sp>
      </p:grpSp>
      <p:grpSp>
        <p:nvGrpSpPr>
          <p:cNvPr id="13" name="Group 15"/>
          <p:cNvGrpSpPr/>
          <p:nvPr/>
        </p:nvGrpSpPr>
        <p:grpSpPr>
          <a:xfrm>
            <a:off x="2845436" y="3170977"/>
            <a:ext cx="130279" cy="370612"/>
            <a:chOff x="2845435" y="3170977"/>
            <a:chExt cx="130279" cy="370612"/>
          </a:xfrm>
        </p:grpSpPr>
        <p:cxnSp>
          <p:nvCxnSpPr>
            <p:cNvPr id="14" name="Straight Connector 16"/>
            <p:cNvCxnSpPr>
              <a:stCxn id="15" idx="4"/>
              <a:endCxn id="23" idx="0"/>
            </p:cNvCxnSpPr>
            <p:nvPr/>
          </p:nvCxnSpPr>
          <p:spPr>
            <a:xfrm flipH="1">
              <a:off x="2909152" y="3301253"/>
              <a:ext cx="1423" cy="240336"/>
            </a:xfrm>
            <a:prstGeom prst="line">
              <a:avLst/>
            </a:prstGeom>
            <a:noFill/>
            <a:ln w="6350" cap="flat" cmpd="sng" algn="ctr">
              <a:solidFill>
                <a:schemeClr val="bg1">
                  <a:lumMod val="75000"/>
                </a:schemeClr>
              </a:solidFill>
              <a:prstDash val="sysDash"/>
            </a:ln>
            <a:effectLst/>
          </p:spPr>
        </p:cxnSp>
        <p:sp>
          <p:nvSpPr>
            <p:cNvPr id="15" name="Oval 17"/>
            <p:cNvSpPr/>
            <p:nvPr/>
          </p:nvSpPr>
          <p:spPr>
            <a:xfrm>
              <a:off x="2845435" y="3170977"/>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grpSp>
      <p:grpSp>
        <p:nvGrpSpPr>
          <p:cNvPr id="16" name="Group 18"/>
          <p:cNvGrpSpPr/>
          <p:nvPr/>
        </p:nvGrpSpPr>
        <p:grpSpPr>
          <a:xfrm>
            <a:off x="6031256" y="3168151"/>
            <a:ext cx="130279" cy="373439"/>
            <a:chOff x="6031255" y="3168150"/>
            <a:chExt cx="130279" cy="373439"/>
          </a:xfrm>
        </p:grpSpPr>
        <p:cxnSp>
          <p:nvCxnSpPr>
            <p:cNvPr id="17" name="Straight Connector 19"/>
            <p:cNvCxnSpPr>
              <a:stCxn id="18" idx="4"/>
              <a:endCxn id="29" idx="0"/>
            </p:cNvCxnSpPr>
            <p:nvPr/>
          </p:nvCxnSpPr>
          <p:spPr>
            <a:xfrm flipH="1">
              <a:off x="6094997" y="3298426"/>
              <a:ext cx="1398" cy="243163"/>
            </a:xfrm>
            <a:prstGeom prst="line">
              <a:avLst/>
            </a:prstGeom>
            <a:noFill/>
            <a:ln w="6350" cap="flat" cmpd="sng" algn="ctr">
              <a:solidFill>
                <a:schemeClr val="bg1">
                  <a:lumMod val="75000"/>
                </a:schemeClr>
              </a:solidFill>
              <a:prstDash val="sysDash"/>
            </a:ln>
            <a:effectLst/>
          </p:spPr>
        </p:cxnSp>
        <p:sp>
          <p:nvSpPr>
            <p:cNvPr id="18" name="Oval 20"/>
            <p:cNvSpPr/>
            <p:nvPr/>
          </p:nvSpPr>
          <p:spPr>
            <a:xfrm>
              <a:off x="6031255" y="3168150"/>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grpSp>
      <p:grpSp>
        <p:nvGrpSpPr>
          <p:cNvPr id="19" name="Group 21"/>
          <p:cNvGrpSpPr/>
          <p:nvPr/>
        </p:nvGrpSpPr>
        <p:grpSpPr>
          <a:xfrm>
            <a:off x="9250049" y="3170033"/>
            <a:ext cx="130279" cy="371556"/>
            <a:chOff x="9250048" y="3170033"/>
            <a:chExt cx="130279" cy="371556"/>
          </a:xfrm>
        </p:grpSpPr>
        <p:cxnSp>
          <p:nvCxnSpPr>
            <p:cNvPr id="20" name="Straight Connector 22"/>
            <p:cNvCxnSpPr>
              <a:stCxn id="21" idx="4"/>
              <a:endCxn id="35" idx="0"/>
            </p:cNvCxnSpPr>
            <p:nvPr/>
          </p:nvCxnSpPr>
          <p:spPr>
            <a:xfrm flipH="1">
              <a:off x="9313790" y="3300309"/>
              <a:ext cx="1398" cy="241280"/>
            </a:xfrm>
            <a:prstGeom prst="line">
              <a:avLst/>
            </a:prstGeom>
            <a:noFill/>
            <a:ln w="6350" cap="flat" cmpd="sng" algn="ctr">
              <a:solidFill>
                <a:schemeClr val="bg1">
                  <a:lumMod val="75000"/>
                </a:schemeClr>
              </a:solidFill>
              <a:prstDash val="sysDash"/>
            </a:ln>
            <a:effectLst/>
          </p:spPr>
        </p:cxnSp>
        <p:sp>
          <p:nvSpPr>
            <p:cNvPr id="21" name="Oval 23"/>
            <p:cNvSpPr/>
            <p:nvPr/>
          </p:nvSpPr>
          <p:spPr>
            <a:xfrm>
              <a:off x="9250048" y="3170033"/>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grpSp>
      <p:grpSp>
        <p:nvGrpSpPr>
          <p:cNvPr id="22" name="Group 24"/>
          <p:cNvGrpSpPr/>
          <p:nvPr/>
        </p:nvGrpSpPr>
        <p:grpSpPr>
          <a:xfrm>
            <a:off x="2617811" y="3541589"/>
            <a:ext cx="582684" cy="582672"/>
            <a:chOff x="2617810" y="3541589"/>
            <a:chExt cx="582684" cy="582672"/>
          </a:xfrm>
        </p:grpSpPr>
        <p:sp>
          <p:nvSpPr>
            <p:cNvPr id="23" name="Oval 25"/>
            <p:cNvSpPr/>
            <p:nvPr/>
          </p:nvSpPr>
          <p:spPr>
            <a:xfrm>
              <a:off x="2617810"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sp>
          <p:nvSpPr>
            <p:cNvPr id="24" name="Oval 26"/>
            <p:cNvSpPr/>
            <p:nvPr/>
          </p:nvSpPr>
          <p:spPr>
            <a:xfrm>
              <a:off x="2716822" y="3640600"/>
              <a:ext cx="384660" cy="384651"/>
            </a:xfrm>
            <a:prstGeom prst="ellipse">
              <a:avLst/>
            </a:prstGeom>
            <a:noFill/>
            <a:ln w="88900" cap="flat" cmpd="sng" algn="ctr">
              <a:solidFill>
                <a:schemeClr val="accent1"/>
              </a:solidFill>
              <a:prstDash val="solid"/>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grpSp>
      <p:grpSp>
        <p:nvGrpSpPr>
          <p:cNvPr id="25" name="Group 27"/>
          <p:cNvGrpSpPr/>
          <p:nvPr/>
        </p:nvGrpSpPr>
        <p:grpSpPr>
          <a:xfrm>
            <a:off x="4223080" y="3541589"/>
            <a:ext cx="582684" cy="582672"/>
            <a:chOff x="4223080" y="3541589"/>
            <a:chExt cx="582684" cy="582672"/>
          </a:xfrm>
        </p:grpSpPr>
        <p:sp>
          <p:nvSpPr>
            <p:cNvPr id="26" name="Oval 28"/>
            <p:cNvSpPr/>
            <p:nvPr/>
          </p:nvSpPr>
          <p:spPr>
            <a:xfrm>
              <a:off x="4223080"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sp>
          <p:nvSpPr>
            <p:cNvPr id="27" name="Oval 29"/>
            <p:cNvSpPr/>
            <p:nvPr/>
          </p:nvSpPr>
          <p:spPr>
            <a:xfrm>
              <a:off x="4322092" y="3640600"/>
              <a:ext cx="384660" cy="384651"/>
            </a:xfrm>
            <a:prstGeom prst="ellipse">
              <a:avLst/>
            </a:prstGeom>
            <a:solidFill>
              <a:srgbClr val="F4F4F4"/>
            </a:solidFill>
            <a:ln w="88900" cap="flat" cmpd="sng" algn="ctr">
              <a:solidFill>
                <a:schemeClr val="accent3"/>
              </a:solidFill>
              <a:prstDash val="solid"/>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grpSp>
      <p:grpSp>
        <p:nvGrpSpPr>
          <p:cNvPr id="28" name="Group 30"/>
          <p:cNvGrpSpPr/>
          <p:nvPr/>
        </p:nvGrpSpPr>
        <p:grpSpPr>
          <a:xfrm>
            <a:off x="5803655" y="3541589"/>
            <a:ext cx="582684" cy="582672"/>
            <a:chOff x="5803655" y="3541589"/>
            <a:chExt cx="582684" cy="582672"/>
          </a:xfrm>
        </p:grpSpPr>
        <p:sp>
          <p:nvSpPr>
            <p:cNvPr id="29" name="Oval 31"/>
            <p:cNvSpPr/>
            <p:nvPr/>
          </p:nvSpPr>
          <p:spPr>
            <a:xfrm>
              <a:off x="5803655"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sp>
          <p:nvSpPr>
            <p:cNvPr id="30" name="Oval 32"/>
            <p:cNvSpPr/>
            <p:nvPr/>
          </p:nvSpPr>
          <p:spPr>
            <a:xfrm>
              <a:off x="5902667" y="3640600"/>
              <a:ext cx="384660" cy="384651"/>
            </a:xfrm>
            <a:prstGeom prst="ellipse">
              <a:avLst/>
            </a:prstGeom>
            <a:solidFill>
              <a:srgbClr val="F4F4F4"/>
            </a:solidFill>
            <a:ln w="88900" cap="flat" cmpd="sng" algn="ctr">
              <a:solidFill>
                <a:schemeClr val="accent4"/>
              </a:solidFill>
              <a:prstDash val="solid"/>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grpSp>
      <p:grpSp>
        <p:nvGrpSpPr>
          <p:cNvPr id="31" name="Group 33"/>
          <p:cNvGrpSpPr/>
          <p:nvPr/>
        </p:nvGrpSpPr>
        <p:grpSpPr>
          <a:xfrm>
            <a:off x="7409757" y="3541589"/>
            <a:ext cx="582684" cy="582672"/>
            <a:chOff x="7409757" y="3541589"/>
            <a:chExt cx="582684" cy="582672"/>
          </a:xfrm>
        </p:grpSpPr>
        <p:sp>
          <p:nvSpPr>
            <p:cNvPr id="32" name="Oval 34"/>
            <p:cNvSpPr/>
            <p:nvPr/>
          </p:nvSpPr>
          <p:spPr>
            <a:xfrm>
              <a:off x="7409757"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sp>
          <p:nvSpPr>
            <p:cNvPr id="33" name="Oval 35"/>
            <p:cNvSpPr/>
            <p:nvPr/>
          </p:nvSpPr>
          <p:spPr>
            <a:xfrm>
              <a:off x="7508769" y="3640600"/>
              <a:ext cx="384660" cy="384651"/>
            </a:xfrm>
            <a:prstGeom prst="ellipse">
              <a:avLst/>
            </a:prstGeom>
            <a:solidFill>
              <a:srgbClr val="F4F4F4"/>
            </a:solidFill>
            <a:ln w="88900" cap="flat" cmpd="sng" algn="ctr">
              <a:solidFill>
                <a:schemeClr val="accent6"/>
              </a:solidFill>
              <a:prstDash val="solid"/>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grpSp>
      <p:grpSp>
        <p:nvGrpSpPr>
          <p:cNvPr id="34" name="Group 36"/>
          <p:cNvGrpSpPr/>
          <p:nvPr/>
        </p:nvGrpSpPr>
        <p:grpSpPr>
          <a:xfrm>
            <a:off x="9022448" y="3541589"/>
            <a:ext cx="582684" cy="582672"/>
            <a:chOff x="9022448" y="3541589"/>
            <a:chExt cx="582684" cy="582672"/>
          </a:xfrm>
        </p:grpSpPr>
        <p:sp>
          <p:nvSpPr>
            <p:cNvPr id="35" name="Oval 37"/>
            <p:cNvSpPr/>
            <p:nvPr/>
          </p:nvSpPr>
          <p:spPr>
            <a:xfrm>
              <a:off x="9022448"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sp>
          <p:nvSpPr>
            <p:cNvPr id="36" name="Oval 38"/>
            <p:cNvSpPr/>
            <p:nvPr/>
          </p:nvSpPr>
          <p:spPr>
            <a:xfrm>
              <a:off x="9121460" y="3640600"/>
              <a:ext cx="384660" cy="384651"/>
            </a:xfrm>
            <a:prstGeom prst="ellipse">
              <a:avLst/>
            </a:prstGeom>
            <a:solidFill>
              <a:srgbClr val="F4F4F4"/>
            </a:solidFill>
            <a:ln w="88900" cap="flat" cmpd="sng" algn="ctr">
              <a:solidFill>
                <a:schemeClr val="accent2"/>
              </a:solidFill>
              <a:prstDash val="solid"/>
            </a:ln>
            <a:effectLst/>
          </p:spPr>
          <p:txBody>
            <a:bodyPr rtlCol="0" anchor="ctr"/>
            <a:lstStyle/>
            <a:p>
              <a:pPr algn="ctr" defTabSz="342265">
                <a:defRPr/>
              </a:pPr>
              <a:endParaRPr lang="en-US" sz="2400" kern="0">
                <a:solidFill>
                  <a:srgbClr val="070707"/>
                </a:solidFill>
                <a:latin typeface="微软雅黑" panose="020B0503020204020204" pitchFamily="34" charset="-122"/>
                <a:ea typeface="微软雅黑" panose="020B0503020204020204" pitchFamily="34" charset="-122"/>
              </a:endParaRPr>
            </a:p>
          </p:txBody>
        </p:sp>
      </p:grpSp>
      <p:grpSp>
        <p:nvGrpSpPr>
          <p:cNvPr id="37" name="Group 39"/>
          <p:cNvGrpSpPr/>
          <p:nvPr/>
        </p:nvGrpSpPr>
        <p:grpSpPr>
          <a:xfrm>
            <a:off x="1620520" y="1734185"/>
            <a:ext cx="2579513" cy="1433680"/>
            <a:chOff x="2064295" y="1741794"/>
            <a:chExt cx="1694844" cy="1433457"/>
          </a:xfrm>
        </p:grpSpPr>
        <p:sp>
          <p:nvSpPr>
            <p:cNvPr id="38" name="Rounded Rectangle 40"/>
            <p:cNvSpPr/>
            <p:nvPr/>
          </p:nvSpPr>
          <p:spPr>
            <a:xfrm>
              <a:off x="2064295" y="1855459"/>
              <a:ext cx="1694844" cy="1222508"/>
            </a:xfrm>
            <a:prstGeom prst="roundRect">
              <a:avLst>
                <a:gd name="adj" fmla="val 3820"/>
              </a:avLst>
            </a:prstGeom>
            <a:noFill/>
            <a:ln w="6350" cap="flat" cmpd="sng" algn="ctr">
              <a:solidFill>
                <a:schemeClr val="accent1"/>
              </a:solidFill>
              <a:prstDash val="solid"/>
            </a:ln>
            <a:effectLst/>
          </p:spPr>
          <p:txBody>
            <a:bodyPr rtlCol="0" anchor="ctr"/>
            <a:lstStyle/>
            <a:p>
              <a:pPr algn="ctr" defTabSz="342265">
                <a:defRPr/>
              </a:pPr>
              <a:endParaRPr lang="en-US" sz="2400" kern="0">
                <a:solidFill>
                  <a:srgbClr val="F4F4F4"/>
                </a:solidFill>
                <a:latin typeface="微软雅黑" panose="020B0503020204020204" pitchFamily="34" charset="-122"/>
                <a:ea typeface="微软雅黑" panose="020B0503020204020204" pitchFamily="34" charset="-122"/>
              </a:endParaRPr>
            </a:p>
          </p:txBody>
        </p:sp>
        <p:sp>
          <p:nvSpPr>
            <p:cNvPr id="39" name="Round Same Side Corner Rectangle 41"/>
            <p:cNvSpPr/>
            <p:nvPr/>
          </p:nvSpPr>
          <p:spPr>
            <a:xfrm flipV="1">
              <a:off x="2065720" y="1741794"/>
              <a:ext cx="1693233" cy="110501"/>
            </a:xfrm>
            <a:prstGeom prst="round2SameRect">
              <a:avLst>
                <a:gd name="adj1" fmla="val 12497"/>
                <a:gd name="adj2" fmla="val 0"/>
              </a:avLst>
            </a:prstGeom>
            <a:solidFill>
              <a:schemeClr val="accent1"/>
            </a:solidFill>
            <a:ln w="6350" cap="flat" cmpd="sng" algn="ctr">
              <a:solidFill>
                <a:schemeClr val="accent1"/>
              </a:solidFill>
              <a:prstDash val="solid"/>
            </a:ln>
            <a:effectLst/>
          </p:spPr>
          <p:txBody>
            <a:bodyPr rtlCol="0" anchor="ctr"/>
            <a:lstStyle/>
            <a:p>
              <a:pPr algn="ctr" defTabSz="3422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40" name="TextBox 42"/>
            <p:cNvSpPr txBox="1"/>
            <p:nvPr/>
          </p:nvSpPr>
          <p:spPr>
            <a:xfrm>
              <a:off x="2075206" y="1926236"/>
              <a:ext cx="1667946" cy="337185"/>
            </a:xfrm>
            <a:prstGeom prst="rect">
              <a:avLst/>
            </a:prstGeom>
            <a:noFill/>
          </p:spPr>
          <p:txBody>
            <a:bodyPr wrap="square" rtlCol="0">
              <a:spAutoFit/>
            </a:bodyPr>
            <a:lstStyle/>
            <a:p>
              <a:pPr algn="ct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41" name="TextBox 43"/>
            <p:cNvSpPr txBox="1"/>
            <p:nvPr/>
          </p:nvSpPr>
          <p:spPr>
            <a:xfrm>
              <a:off x="2078165" y="2222264"/>
              <a:ext cx="1667946" cy="952987"/>
            </a:xfrm>
            <a:prstGeom prst="rect">
              <a:avLst/>
            </a:prstGeom>
            <a:noFill/>
          </p:spPr>
          <p:txBody>
            <a:bodyPr wrap="square" rtlCol="0">
              <a:spAutoFit/>
            </a:bodyPr>
            <a:lstStyle/>
            <a:p>
              <a:pPr algn="ctr"/>
              <a:r>
                <a:rPr lang="en-US" altLang="zh-CN" sz="24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1.</a:t>
              </a:r>
              <a:r>
                <a:rPr lang="zh-CN" altLang="en-US" sz="24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如何登录报到</a:t>
              </a:r>
              <a:endParaRPr lang="zh-CN" altLang="en-US"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endParaRPr>
            </a:p>
            <a:p>
              <a:pPr algn="ctr"/>
              <a:endParaRPr lang="zh-CN" altLang="en-US" sz="1600" dirty="0">
                <a:solidFill>
                  <a:schemeClr val="tx1"/>
                </a:solidFill>
                <a:latin typeface="微软雅黑" panose="020B0503020204020204" pitchFamily="34" charset="-122"/>
                <a:ea typeface="微软雅黑" panose="020B0503020204020204" pitchFamily="34" charset="-122"/>
                <a:cs typeface="Clear Sans" panose="020B0503030202020304" pitchFamily="34" charset="0"/>
              </a:endParaRPr>
            </a:p>
            <a:p>
              <a:pPr algn="ctr"/>
              <a:r>
                <a:rPr lang="zh-CN" altLang="en-US" sz="1600" b="1" dirty="0">
                  <a:solidFill>
                    <a:schemeClr val="accent1"/>
                  </a:solidFill>
                  <a:latin typeface="微软雅黑" panose="020B0503020204020204" pitchFamily="34" charset="-122"/>
                  <a:ea typeface="微软雅黑" panose="020B0503020204020204" pitchFamily="34" charset="-122"/>
                  <a:cs typeface="Clear Sans" panose="020B0503030202020304" pitchFamily="34" charset="0"/>
                </a:rPr>
                <a:t> </a:t>
              </a:r>
              <a:endParaRPr lang="en-US" sz="1600" b="1" dirty="0">
                <a:solidFill>
                  <a:schemeClr val="accent1"/>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42" name="Group 44"/>
          <p:cNvGrpSpPr/>
          <p:nvPr/>
        </p:nvGrpSpPr>
        <p:grpSpPr>
          <a:xfrm>
            <a:off x="4999355" y="1741805"/>
            <a:ext cx="2509520" cy="1327714"/>
            <a:chOff x="5250115" y="1749761"/>
            <a:chExt cx="1696084" cy="1328205"/>
          </a:xfrm>
        </p:grpSpPr>
        <p:sp>
          <p:nvSpPr>
            <p:cNvPr id="43" name="Rounded Rectangle 45"/>
            <p:cNvSpPr/>
            <p:nvPr/>
          </p:nvSpPr>
          <p:spPr>
            <a:xfrm>
              <a:off x="5250115" y="1852631"/>
              <a:ext cx="1694844" cy="1225335"/>
            </a:xfrm>
            <a:prstGeom prst="roundRect">
              <a:avLst>
                <a:gd name="adj" fmla="val 3820"/>
              </a:avLst>
            </a:prstGeom>
            <a:noFill/>
            <a:ln w="6350" cap="flat" cmpd="sng" algn="ctr">
              <a:solidFill>
                <a:schemeClr val="accent4"/>
              </a:solidFill>
              <a:prstDash val="solid"/>
            </a:ln>
            <a:effectLst/>
          </p:spPr>
          <p:txBody>
            <a:bodyPr rtlCol="0" anchor="ctr"/>
            <a:lstStyle/>
            <a:p>
              <a:pPr algn="ctr" defTabSz="342265">
                <a:defRPr/>
              </a:pPr>
              <a:endParaRPr lang="en-US" sz="2400" kern="0">
                <a:solidFill>
                  <a:srgbClr val="F4F4F4"/>
                </a:solidFill>
                <a:latin typeface="微软雅黑" panose="020B0503020204020204" pitchFamily="34" charset="-122"/>
                <a:ea typeface="微软雅黑" panose="020B0503020204020204" pitchFamily="34" charset="-122"/>
              </a:endParaRPr>
            </a:p>
          </p:txBody>
        </p:sp>
        <p:sp>
          <p:nvSpPr>
            <p:cNvPr id="44" name="Round Same Side Corner Rectangle 46"/>
            <p:cNvSpPr/>
            <p:nvPr/>
          </p:nvSpPr>
          <p:spPr>
            <a:xfrm flipV="1">
              <a:off x="5251385" y="1749761"/>
              <a:ext cx="1694814" cy="103505"/>
            </a:xfrm>
            <a:prstGeom prst="round2SameRect">
              <a:avLst>
                <a:gd name="adj1" fmla="val 12497"/>
                <a:gd name="adj2" fmla="val 0"/>
              </a:avLst>
            </a:prstGeom>
            <a:solidFill>
              <a:schemeClr val="accent4"/>
            </a:solidFill>
            <a:ln w="6350" cap="flat" cmpd="sng" algn="ctr">
              <a:solidFill>
                <a:schemeClr val="accent4"/>
              </a:solidFill>
              <a:prstDash val="solid"/>
            </a:ln>
            <a:effectLst/>
          </p:spPr>
          <p:txBody>
            <a:bodyPr rtlCol="0" anchor="ctr"/>
            <a:lstStyle/>
            <a:p>
              <a:pPr algn="ctr" defTabSz="3422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45" name="TextBox 47"/>
            <p:cNvSpPr txBox="1"/>
            <p:nvPr/>
          </p:nvSpPr>
          <p:spPr>
            <a:xfrm>
              <a:off x="5261026" y="1923408"/>
              <a:ext cx="1667946" cy="337185"/>
            </a:xfrm>
            <a:prstGeom prst="rect">
              <a:avLst/>
            </a:prstGeom>
            <a:noFill/>
          </p:spPr>
          <p:txBody>
            <a:bodyPr wrap="square" rtlCol="0">
              <a:spAutoFit/>
            </a:bodyPr>
            <a:lstStyle/>
            <a:p>
              <a:pPr algn="ct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46" name="TextBox 48"/>
            <p:cNvSpPr txBox="1"/>
            <p:nvPr/>
          </p:nvSpPr>
          <p:spPr>
            <a:xfrm>
              <a:off x="5263565" y="2237694"/>
              <a:ext cx="1667946" cy="460545"/>
            </a:xfrm>
            <a:prstGeom prst="rect">
              <a:avLst/>
            </a:prstGeom>
            <a:noFill/>
          </p:spPr>
          <p:txBody>
            <a:bodyPr wrap="square" rtlCol="0">
              <a:spAutoFit/>
            </a:bodyPr>
            <a:lstStyle/>
            <a:p>
              <a:pPr lvl="0" algn="ctr"/>
              <a:r>
                <a:rPr lang="en-US" altLang="zh-CN" sz="24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2.</a:t>
              </a:r>
              <a:r>
                <a:rPr lang="zh-CN" altLang="en-US" sz="24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如何学习</a:t>
              </a:r>
              <a:endParaRPr lang="zh-CN" altLang="en-US" sz="2400" dirty="0">
                <a:solidFill>
                  <a:schemeClr val="tx1"/>
                </a:solidFill>
                <a:latin typeface="微软雅黑" panose="020B0503020204020204" pitchFamily="34" charset="-122"/>
                <a:ea typeface="微软雅黑" panose="020B0503020204020204" pitchFamily="34" charset="-122"/>
                <a:cs typeface="Clear Sans" panose="020B0503030202020304" pitchFamily="34" charset="0"/>
                <a:sym typeface="+mn-ea"/>
              </a:endParaRPr>
            </a:p>
          </p:txBody>
        </p:sp>
      </p:grpSp>
      <p:grpSp>
        <p:nvGrpSpPr>
          <p:cNvPr id="47" name="Group 49"/>
          <p:cNvGrpSpPr/>
          <p:nvPr/>
        </p:nvGrpSpPr>
        <p:grpSpPr>
          <a:xfrm>
            <a:off x="8302625" y="1736090"/>
            <a:ext cx="2691765" cy="1335405"/>
            <a:chOff x="8468908" y="1742755"/>
            <a:chExt cx="1717421" cy="1335212"/>
          </a:xfrm>
        </p:grpSpPr>
        <p:sp>
          <p:nvSpPr>
            <p:cNvPr id="48" name="Rounded Rectangle 50"/>
            <p:cNvSpPr/>
            <p:nvPr/>
          </p:nvSpPr>
          <p:spPr>
            <a:xfrm>
              <a:off x="8468908" y="1854515"/>
              <a:ext cx="1694844" cy="1223452"/>
            </a:xfrm>
            <a:prstGeom prst="roundRect">
              <a:avLst>
                <a:gd name="adj" fmla="val 3820"/>
              </a:avLst>
            </a:prstGeom>
            <a:noFill/>
            <a:ln w="6350" cap="flat" cmpd="sng" algn="ctr">
              <a:solidFill>
                <a:schemeClr val="accent2"/>
              </a:solidFill>
              <a:prstDash val="solid"/>
            </a:ln>
            <a:effectLst/>
          </p:spPr>
          <p:txBody>
            <a:bodyPr rtlCol="0" anchor="ctr"/>
            <a:lstStyle/>
            <a:p>
              <a:pPr algn="ctr" defTabSz="342265">
                <a:defRPr/>
              </a:pPr>
              <a:endParaRPr lang="en-US" sz="2400" kern="0">
                <a:solidFill>
                  <a:srgbClr val="F4F4F4"/>
                </a:solidFill>
                <a:latin typeface="微软雅黑" panose="020B0503020204020204" pitchFamily="34" charset="-122"/>
                <a:ea typeface="微软雅黑" panose="020B0503020204020204" pitchFamily="34" charset="-122"/>
              </a:endParaRPr>
            </a:p>
          </p:txBody>
        </p:sp>
        <p:sp>
          <p:nvSpPr>
            <p:cNvPr id="49" name="Round Same Side Corner Rectangle 51"/>
            <p:cNvSpPr/>
            <p:nvPr/>
          </p:nvSpPr>
          <p:spPr>
            <a:xfrm flipV="1">
              <a:off x="8470178" y="1742755"/>
              <a:ext cx="1694815" cy="112395"/>
            </a:xfrm>
            <a:prstGeom prst="round2SameRect">
              <a:avLst>
                <a:gd name="adj1" fmla="val 12497"/>
                <a:gd name="adj2" fmla="val 0"/>
              </a:avLst>
            </a:prstGeom>
            <a:solidFill>
              <a:schemeClr val="accent2"/>
            </a:solidFill>
            <a:ln w="6350" cap="flat" cmpd="sng" algn="ctr">
              <a:solidFill>
                <a:schemeClr val="accent2"/>
              </a:solidFill>
              <a:prstDash val="solid"/>
            </a:ln>
            <a:effectLst/>
          </p:spPr>
          <p:txBody>
            <a:bodyPr rtlCol="0" anchor="ctr"/>
            <a:lstStyle/>
            <a:p>
              <a:pPr algn="ctr" defTabSz="342265">
                <a:defRPr/>
              </a:pPr>
              <a:endParaRPr lang="en-US" sz="2400" kern="0">
                <a:solidFill>
                  <a:schemeClr val="bg1"/>
                </a:solidFill>
                <a:latin typeface="微软雅黑" panose="020B0503020204020204" pitchFamily="34" charset="-122"/>
                <a:ea typeface="微软雅黑" panose="020B0503020204020204" pitchFamily="34" charset="-122"/>
              </a:endParaRPr>
            </a:p>
          </p:txBody>
        </p:sp>
        <p:sp>
          <p:nvSpPr>
            <p:cNvPr id="50" name="TextBox 52"/>
            <p:cNvSpPr txBox="1"/>
            <p:nvPr/>
          </p:nvSpPr>
          <p:spPr>
            <a:xfrm flipV="1">
              <a:off x="8518383" y="1940715"/>
              <a:ext cx="1667946" cy="337185"/>
            </a:xfrm>
            <a:prstGeom prst="rect">
              <a:avLst/>
            </a:prstGeom>
            <a:noFill/>
          </p:spPr>
          <p:txBody>
            <a:bodyPr wrap="square" rtlCol="0">
              <a:spAutoFit/>
            </a:bodyPr>
            <a:lstStyle/>
            <a:p>
              <a:pPr algn="ctr"/>
              <a:endParaRPr lang="en-US" sz="1600" dirty="0">
                <a:solidFill>
                  <a:schemeClr val="bg1"/>
                </a:solidFill>
                <a:latin typeface="微软雅黑" panose="020B0503020204020204" pitchFamily="34" charset="-122"/>
                <a:ea typeface="微软雅黑" panose="020B0503020204020204" pitchFamily="34" charset="-122"/>
              </a:endParaRPr>
            </a:p>
          </p:txBody>
        </p:sp>
        <p:sp>
          <p:nvSpPr>
            <p:cNvPr id="51" name="TextBox 53"/>
            <p:cNvSpPr txBox="1"/>
            <p:nvPr/>
          </p:nvSpPr>
          <p:spPr>
            <a:xfrm>
              <a:off x="8496826" y="2262940"/>
              <a:ext cx="1667946" cy="460308"/>
            </a:xfrm>
            <a:prstGeom prst="rect">
              <a:avLst/>
            </a:prstGeom>
            <a:noFill/>
          </p:spPr>
          <p:txBody>
            <a:bodyPr wrap="square" rtlCol="0">
              <a:spAutoFit/>
            </a:bodyPr>
            <a:lstStyle/>
            <a:p>
              <a:pPr lvl="0" algn="ctr">
                <a:buClrTx/>
                <a:buSzTx/>
                <a:buFontTx/>
              </a:pPr>
              <a:r>
                <a:rPr lang="en-US" altLang="zh-CN" sz="24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3.</a:t>
              </a:r>
              <a:r>
                <a:rPr lang="zh-CN" altLang="en-US" sz="24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成绩考核规则</a:t>
              </a:r>
              <a:endParaRPr lang="zh-CN" altLang="en-US" sz="2400" dirty="0">
                <a:solidFill>
                  <a:schemeClr val="tx1"/>
                </a:solidFill>
                <a:latin typeface="微软雅黑" panose="020B0503020204020204" pitchFamily="34" charset="-122"/>
                <a:ea typeface="微软雅黑" panose="020B0503020204020204" pitchFamily="34" charset="-122"/>
                <a:cs typeface="Clear Sans" panose="020B0503030202020304" pitchFamily="34" charset="0"/>
              </a:endParaRPr>
            </a:p>
          </p:txBody>
        </p:sp>
      </p:grpSp>
      <p:grpSp>
        <p:nvGrpSpPr>
          <p:cNvPr id="53" name="Group 55"/>
          <p:cNvGrpSpPr/>
          <p:nvPr/>
        </p:nvGrpSpPr>
        <p:grpSpPr>
          <a:xfrm>
            <a:off x="6287770" y="4558030"/>
            <a:ext cx="2834005" cy="1378585"/>
            <a:chOff x="6851628" y="4367866"/>
            <a:chExt cx="1696084" cy="1314245"/>
          </a:xfrm>
        </p:grpSpPr>
        <p:sp>
          <p:nvSpPr>
            <p:cNvPr id="55" name="Rounded Rectangle 57"/>
            <p:cNvSpPr/>
            <p:nvPr/>
          </p:nvSpPr>
          <p:spPr>
            <a:xfrm>
              <a:off x="6851628" y="4480243"/>
              <a:ext cx="1694827" cy="1201868"/>
            </a:xfrm>
            <a:prstGeom prst="roundRect">
              <a:avLst>
                <a:gd name="adj" fmla="val 3820"/>
              </a:avLst>
            </a:prstGeom>
            <a:noFill/>
            <a:ln w="6350" cap="flat" cmpd="sng" algn="ctr">
              <a:solidFill>
                <a:schemeClr val="accent6"/>
              </a:solidFill>
              <a:prstDash val="solid"/>
            </a:ln>
            <a:effectLst/>
          </p:spPr>
          <p:txBody>
            <a:bodyPr rtlCol="0" anchor="ctr"/>
            <a:lstStyle/>
            <a:p>
              <a:pPr algn="ctr" defTabSz="342265">
                <a:defRPr/>
              </a:pPr>
              <a:endParaRPr lang="en-US" sz="2400" kern="0">
                <a:solidFill>
                  <a:srgbClr val="F4F4F4"/>
                </a:solidFill>
                <a:latin typeface="微软雅黑" panose="020B0503020204020204" pitchFamily="34" charset="-122"/>
                <a:ea typeface="微软雅黑" panose="020B0503020204020204" pitchFamily="34" charset="-122"/>
              </a:endParaRPr>
            </a:p>
          </p:txBody>
        </p:sp>
        <p:sp>
          <p:nvSpPr>
            <p:cNvPr id="56" name="Round Same Side Corner Rectangle 58"/>
            <p:cNvSpPr/>
            <p:nvPr/>
          </p:nvSpPr>
          <p:spPr>
            <a:xfrm flipV="1">
              <a:off x="6852898" y="4367866"/>
              <a:ext cx="1694814" cy="76200"/>
            </a:xfrm>
            <a:prstGeom prst="round2SameRect">
              <a:avLst>
                <a:gd name="adj1" fmla="val 12497"/>
                <a:gd name="adj2" fmla="val 0"/>
              </a:avLst>
            </a:prstGeom>
            <a:solidFill>
              <a:schemeClr val="accent6"/>
            </a:solidFill>
            <a:ln w="6350" cap="flat" cmpd="sng" algn="ctr">
              <a:solidFill>
                <a:schemeClr val="accent6"/>
              </a:solidFill>
              <a:prstDash val="solid"/>
            </a:ln>
            <a:effectLst/>
          </p:spPr>
          <p:txBody>
            <a:bodyPr rtlCol="0" anchor="ctr"/>
            <a:lstStyle/>
            <a:p>
              <a:pPr algn="ctr" defTabSz="342265">
                <a:defRPr/>
              </a:pPr>
              <a:endParaRPr lang="en-US" sz="2400" kern="0">
                <a:solidFill>
                  <a:schemeClr val="bg1"/>
                </a:solidFill>
                <a:latin typeface="微软雅黑" panose="020B0503020204020204" pitchFamily="34" charset="-122"/>
                <a:ea typeface="微软雅黑" panose="020B0503020204020204" pitchFamily="34" charset="-122"/>
              </a:endParaRPr>
            </a:p>
          </p:txBody>
        </p:sp>
      </p:grpSp>
      <p:grpSp>
        <p:nvGrpSpPr>
          <p:cNvPr id="59" name="Group 61"/>
          <p:cNvGrpSpPr/>
          <p:nvPr/>
        </p:nvGrpSpPr>
        <p:grpSpPr>
          <a:xfrm>
            <a:off x="3015615" y="4593590"/>
            <a:ext cx="2828925" cy="1343025"/>
            <a:chOff x="3667306" y="4368502"/>
            <a:chExt cx="1696085" cy="1316675"/>
          </a:xfrm>
        </p:grpSpPr>
        <p:sp>
          <p:nvSpPr>
            <p:cNvPr id="61" name="Rounded Rectangle 63"/>
            <p:cNvSpPr/>
            <p:nvPr/>
          </p:nvSpPr>
          <p:spPr>
            <a:xfrm>
              <a:off x="3667306" y="4430097"/>
              <a:ext cx="1694844" cy="1255080"/>
            </a:xfrm>
            <a:prstGeom prst="roundRect">
              <a:avLst>
                <a:gd name="adj" fmla="val 3820"/>
              </a:avLst>
            </a:prstGeom>
            <a:noFill/>
            <a:ln w="6350" cap="flat" cmpd="sng" algn="ctr">
              <a:solidFill>
                <a:schemeClr val="accent3"/>
              </a:solidFill>
              <a:prstDash val="solid"/>
            </a:ln>
            <a:effectLst/>
          </p:spPr>
          <p:txBody>
            <a:bodyPr rtlCol="0" anchor="ctr"/>
            <a:lstStyle/>
            <a:p>
              <a:pPr algn="ctr" defTabSz="342265">
                <a:defRPr/>
              </a:pPr>
              <a:endParaRPr lang="en-US" sz="2400" kern="0">
                <a:solidFill>
                  <a:srgbClr val="F4F4F4"/>
                </a:solidFill>
                <a:latin typeface="微软雅黑" panose="020B0503020204020204" pitchFamily="34" charset="-122"/>
                <a:ea typeface="微软雅黑" panose="020B0503020204020204" pitchFamily="34" charset="-122"/>
              </a:endParaRPr>
            </a:p>
          </p:txBody>
        </p:sp>
        <p:sp>
          <p:nvSpPr>
            <p:cNvPr id="62" name="Round Same Side Corner Rectangle 64"/>
            <p:cNvSpPr/>
            <p:nvPr/>
          </p:nvSpPr>
          <p:spPr>
            <a:xfrm flipV="1">
              <a:off x="3668576" y="4368502"/>
              <a:ext cx="1694815" cy="76200"/>
            </a:xfrm>
            <a:prstGeom prst="round2SameRect">
              <a:avLst>
                <a:gd name="adj1" fmla="val 12497"/>
                <a:gd name="adj2" fmla="val 0"/>
              </a:avLst>
            </a:prstGeom>
            <a:solidFill>
              <a:schemeClr val="accent3"/>
            </a:solidFill>
            <a:ln w="6350" cap="flat" cmpd="sng" algn="ctr">
              <a:solidFill>
                <a:schemeClr val="accent3"/>
              </a:solidFill>
              <a:prstDash val="solid"/>
            </a:ln>
            <a:effectLst/>
          </p:spPr>
          <p:txBody>
            <a:bodyPr rtlCol="0" anchor="ctr"/>
            <a:lstStyle/>
            <a:p>
              <a:pPr algn="ctr" defTabSz="342265">
                <a:defRPr/>
              </a:pPr>
              <a:endParaRPr lang="en-US" sz="2400" kern="0">
                <a:solidFill>
                  <a:schemeClr val="bg1"/>
                </a:solidFill>
                <a:latin typeface="微软雅黑" panose="020B0503020204020204" pitchFamily="34" charset="-122"/>
                <a:ea typeface="微软雅黑" panose="020B0503020204020204" pitchFamily="34" charset="-122"/>
              </a:endParaRPr>
            </a:p>
          </p:txBody>
        </p:sp>
      </p:grpSp>
      <p:sp>
        <p:nvSpPr>
          <p:cNvPr id="2" name="TextBox 24"/>
          <p:cNvSpPr txBox="1"/>
          <p:nvPr/>
        </p:nvSpPr>
        <p:spPr>
          <a:xfrm>
            <a:off x="2802890" y="339090"/>
            <a:ext cx="6480175" cy="1014730"/>
          </a:xfrm>
          <a:prstGeom prst="rect">
            <a:avLst/>
          </a:prstGeom>
          <a:noFill/>
        </p:spPr>
        <p:txBody>
          <a:bodyPr wrap="square" rtlCol="0">
            <a:spAutoFit/>
          </a:bodyPr>
          <a:lstStyle/>
          <a:p>
            <a:pPr algn="ct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二、</a:t>
            </a:r>
            <a:r>
              <a:rPr lang="zh-CN" sz="4000" b="1" dirty="0">
                <a:latin typeface="微软雅黑" panose="020B0503020204020204" pitchFamily="34" charset="-122"/>
                <a:ea typeface="微软雅黑" panose="020B0503020204020204" pitchFamily="34" charset="-122"/>
                <a:cs typeface="微软雅黑" panose="020B0503020204020204" pitchFamily="34" charset="-122"/>
                <a:sym typeface="+mn-ea"/>
              </a:rPr>
              <a:t>电脑端（</a:t>
            </a: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sym typeface="+mn-ea"/>
              </a:rPr>
              <a:t>PC</a:t>
            </a:r>
            <a:r>
              <a:rPr lang="zh-CN" sz="4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登录流程</a:t>
            </a:r>
            <a:endParaRPr lang="zh-CN" altLang="en-US" sz="2000" b="1" dirty="0">
              <a:solidFill>
                <a:schemeClr val="accent3">
                  <a:lumMod val="50000"/>
                </a:schemeClr>
              </a:solidFill>
              <a:latin typeface="微软雅黑" panose="020B0503020204020204" pitchFamily="34" charset="-122"/>
              <a:ea typeface="微软雅黑" panose="020B0503020204020204" pitchFamily="34" charset="-122"/>
              <a:cs typeface="+mn-ea"/>
              <a:sym typeface="+mn-ea"/>
            </a:endParaRPr>
          </a:p>
          <a:p>
            <a:pPr algn="ct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72" name="TextBox 53"/>
          <p:cNvSpPr txBox="1"/>
          <p:nvPr/>
        </p:nvSpPr>
        <p:spPr>
          <a:xfrm>
            <a:off x="3036570" y="5112385"/>
            <a:ext cx="2994660" cy="460375"/>
          </a:xfrm>
          <a:prstGeom prst="rect">
            <a:avLst/>
          </a:prstGeom>
          <a:noFill/>
        </p:spPr>
        <p:txBody>
          <a:bodyPr wrap="square" rtlCol="0">
            <a:spAutoFit/>
          </a:bodyPr>
          <a:lstStyle/>
          <a:p>
            <a:pPr lvl="0" algn="ctr">
              <a:buClrTx/>
              <a:buSzTx/>
              <a:buFontTx/>
            </a:pPr>
            <a:r>
              <a:rPr lang="en-US" altLang="zh-CN" sz="24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4.</a:t>
            </a:r>
            <a:r>
              <a:rPr lang="zh-CN" altLang="en-US" sz="24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问题处理</a:t>
            </a:r>
            <a:endParaRPr lang="zh-CN" altLang="en-US" sz="2400" dirty="0">
              <a:solidFill>
                <a:schemeClr val="tx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73" name="文本框 72"/>
          <p:cNvSpPr txBox="1"/>
          <p:nvPr/>
        </p:nvSpPr>
        <p:spPr>
          <a:xfrm>
            <a:off x="6294120" y="5122545"/>
            <a:ext cx="3023870" cy="460375"/>
          </a:xfrm>
          <a:prstGeom prst="rect">
            <a:avLst/>
          </a:prstGeom>
          <a:noFill/>
        </p:spPr>
        <p:txBody>
          <a:bodyPr wrap="square" rtlCol="0">
            <a:spAutoFit/>
          </a:bodyPr>
          <a:lstStyle/>
          <a:p>
            <a:pPr lvl="0" algn="ctr">
              <a:buClrTx/>
              <a:buSzTx/>
              <a:buFontTx/>
            </a:pPr>
            <a:r>
              <a:rPr lang="en-US" altLang="zh-CN" sz="24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5.</a:t>
            </a:r>
            <a:r>
              <a:rPr lang="zh-CN" altLang="en-US" sz="24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温馨提示</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8" presetClass="entr" presetSubtype="12"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strips(downLeft)">
                                      <p:cBhvr>
                                        <p:cTn id="10" dur="500"/>
                                        <p:tgtEl>
                                          <p:spTgt spid="42"/>
                                        </p:tgtEl>
                                      </p:cBhvr>
                                    </p:animEffect>
                                  </p:childTnLst>
                                </p:cTn>
                              </p:par>
                              <p:par>
                                <p:cTn id="11" presetID="13"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plus(in)">
                                      <p:cBhvr>
                                        <p:cTn id="13" dur="2000"/>
                                        <p:tgtEl>
                                          <p:spTgt spid="47"/>
                                        </p:tgtEl>
                                      </p:cBhvr>
                                    </p:animEffect>
                                  </p:childTnLst>
                                </p:cTn>
                              </p:par>
                              <p:par>
                                <p:cTn id="14" presetID="6" presetClass="entr" presetSubtype="16"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circle(in)">
                                      <p:cBhvr>
                                        <p:cTn id="16" dur="2000"/>
                                        <p:tgtEl>
                                          <p:spTgt spid="5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diamond(in)">
                                      <p:cBhvr>
                                        <p:cTn id="19" dur="2000"/>
                                        <p:tgtEl>
                                          <p:spTgt spid="72"/>
                                        </p:tgtEl>
                                      </p:cBhvr>
                                    </p:animEffect>
                                  </p:childTnLst>
                                </p:cTn>
                              </p:par>
                              <p:par>
                                <p:cTn id="20" presetID="4" presetClass="entr" presetSubtype="16"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ox(in)">
                                      <p:cBhvr>
                                        <p:cTn id="22" dur="2000"/>
                                        <p:tgtEl>
                                          <p:spTgt spid="5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box(in)">
                                      <p:cBhvr>
                                        <p:cTn id="25"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New Macbook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2055" y="1247775"/>
            <a:ext cx="8311515" cy="5497830"/>
          </a:xfrm>
          <a:prstGeom prst="rect">
            <a:avLst/>
          </a:prstGeom>
        </p:spPr>
      </p:pic>
      <p:sp>
        <p:nvSpPr>
          <p:cNvPr id="101" name="Freeform 230"/>
          <p:cNvSpPr>
            <a:spLocks noEditPoints="1"/>
          </p:cNvSpPr>
          <p:nvPr/>
        </p:nvSpPr>
        <p:spPr bwMode="auto">
          <a:xfrm>
            <a:off x="9573667" y="4099491"/>
            <a:ext cx="235720" cy="235812"/>
          </a:xfrm>
          <a:custGeom>
            <a:avLst/>
            <a:gdLst/>
            <a:ahLst/>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l="0" t="0" r="r" b="b"/>
            <a:pathLst>
              <a:path w="58" h="58">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chemeClr val="bg1"/>
          </a:solidFill>
          <a:ln w="9525">
            <a:noFill/>
            <a:round/>
          </a:ln>
        </p:spPr>
        <p:txBody>
          <a:bodyPr vert="horz" wrap="square" lIns="45718" tIns="22858" rIns="45718" bIns="22858" numCol="1" anchor="t" anchorCtr="0" compatLnSpc="1"/>
          <a:lstStyle/>
          <a:p>
            <a:pPr defTabSz="457200"/>
            <a:endParaRPr lang="en-US" sz="900">
              <a:solidFill>
                <a:prstClr val="black"/>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6" name="TextBox 15"/>
          <p:cNvSpPr txBox="1"/>
          <p:nvPr/>
        </p:nvSpPr>
        <p:spPr>
          <a:xfrm>
            <a:off x="10130155" y="2355850"/>
            <a:ext cx="2042795" cy="1443990"/>
          </a:xfrm>
          <a:prstGeom prst="rect">
            <a:avLst/>
          </a:prstGeom>
        </p:spPr>
        <p:style>
          <a:lnRef idx="2">
            <a:schemeClr val="accent1"/>
          </a:lnRef>
          <a:fillRef idx="1">
            <a:schemeClr val="lt1"/>
          </a:fillRef>
          <a:effectRef idx="0">
            <a:schemeClr val="accent1"/>
          </a:effectRef>
          <a:fontRef idx="minor">
            <a:schemeClr val="dk1"/>
          </a:fontRef>
        </p:style>
        <p:txBody>
          <a:bodyPr wrap="square" lIns="91417" tIns="45708" rIns="91417" bIns="45708" rtlCol="0">
            <a:spAutoFit/>
          </a:bodyPr>
          <a:lstStyle/>
          <a:p>
            <a:pPr defTabSz="457200">
              <a:lnSpc>
                <a:spcPct val="110000"/>
              </a:lnSpc>
            </a:pPr>
            <a:r>
              <a:rPr lang="zh-CN" altLang="en-US" sz="2000" b="1" dirty="0">
                <a:solidFill>
                  <a:prstClr val="black"/>
                </a:solidFill>
                <a:latin typeface="微软雅黑" panose="020B0503020204020204" pitchFamily="34" charset="-122"/>
                <a:ea typeface="微软雅黑" panose="020B0503020204020204" pitchFamily="34" charset="-122"/>
                <a:cs typeface="+mn-ea"/>
                <a:sym typeface="字魂36号-正文宋楷" panose="02000000000000000000" pitchFamily="2" charset="-122"/>
              </a:rPr>
              <a:t>输入自己的学校、大学学号及</a:t>
            </a:r>
          </a:p>
          <a:p>
            <a:pPr defTabSz="457200">
              <a:lnSpc>
                <a:spcPct val="110000"/>
              </a:lnSpc>
            </a:pPr>
            <a:r>
              <a:rPr lang="zh-CN" altLang="en-US" sz="2000" b="1" dirty="0">
                <a:solidFill>
                  <a:prstClr val="black"/>
                </a:solidFill>
                <a:latin typeface="微软雅黑" panose="020B0503020204020204" pitchFamily="34" charset="-122"/>
                <a:ea typeface="微软雅黑" panose="020B0503020204020204" pitchFamily="34" charset="-122"/>
                <a:cs typeface="+mn-ea"/>
                <a:sym typeface="字魂36号-正文宋楷" panose="02000000000000000000" pitchFamily="2" charset="-122"/>
              </a:rPr>
              <a:t>初始密码</a:t>
            </a:r>
            <a:r>
              <a:rPr lang="zh-CN" altLang="en-US" sz="2000" b="1" dirty="0">
                <a:solidFill>
                  <a:srgbClr val="FF0000"/>
                </a:solidFill>
                <a:latin typeface="微软雅黑" panose="020B0503020204020204" pitchFamily="34" charset="-122"/>
                <a:ea typeface="微软雅黑" panose="020B0503020204020204" pitchFamily="34" charset="-122"/>
                <a:cs typeface="+mn-ea"/>
                <a:sym typeface="字魂36号-正文宋楷" panose="02000000000000000000" pitchFamily="2" charset="-122"/>
              </a:rPr>
              <a:t>123456</a:t>
            </a:r>
            <a:r>
              <a:rPr lang="zh-CN" altLang="en-US" sz="2000" b="1" dirty="0">
                <a:solidFill>
                  <a:prstClr val="black"/>
                </a:solidFill>
                <a:latin typeface="微软雅黑" panose="020B0503020204020204" pitchFamily="34" charset="-122"/>
                <a:ea typeface="微软雅黑" panose="020B0503020204020204" pitchFamily="34" charset="-122"/>
                <a:cs typeface="+mn-ea"/>
                <a:sym typeface="字魂36号-正文宋楷" panose="02000000000000000000" pitchFamily="2" charset="-122"/>
              </a:rPr>
              <a:t>。</a:t>
            </a:r>
          </a:p>
        </p:txBody>
      </p:sp>
      <p:sp>
        <p:nvSpPr>
          <p:cNvPr id="26" name="矩形 25"/>
          <p:cNvSpPr/>
          <p:nvPr/>
        </p:nvSpPr>
        <p:spPr>
          <a:xfrm>
            <a:off x="3169920" y="373380"/>
            <a:ext cx="5640070" cy="1076325"/>
          </a:xfrm>
          <a:prstGeom prst="rect">
            <a:avLst/>
          </a:prstGeom>
          <a:solidFill>
            <a:schemeClr val="bg1"/>
          </a:solidFill>
        </p:spPr>
        <p:txBody>
          <a:bodyPr wrap="square">
            <a:spAutoFit/>
          </a:bodyPr>
          <a:lstStyle/>
          <a:p>
            <a:pPr algn="ctr" defTabSz="685800">
              <a:spcBef>
                <a:spcPct val="0"/>
              </a:spcBef>
              <a:defRPr/>
            </a:pPr>
            <a:r>
              <a:rPr lang="en-US" altLang="zh-CN" sz="32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1.</a:t>
            </a:r>
            <a:r>
              <a:rPr lang="zh-CN" altLang="en-US" sz="32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如何登录报到</a:t>
            </a:r>
          </a:p>
          <a:p>
            <a:pPr algn="ctr" defTabSz="685800">
              <a:spcBef>
                <a:spcPct val="0"/>
              </a:spcBef>
              <a:defRPr/>
            </a:pPr>
            <a:endParaRPr lang="zh-CN" altLang="en-US" sz="3200" b="1"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字魂36号-正文宋楷" panose="02000000000000000000" pitchFamily="2" charset="-122"/>
            </a:endParaRPr>
          </a:p>
        </p:txBody>
      </p:sp>
      <p:sp>
        <p:nvSpPr>
          <p:cNvPr id="4" name="TextBox 15"/>
          <p:cNvSpPr txBox="1"/>
          <p:nvPr/>
        </p:nvSpPr>
        <p:spPr>
          <a:xfrm>
            <a:off x="215900" y="3642995"/>
            <a:ext cx="2878455" cy="1443990"/>
          </a:xfrm>
          <a:prstGeom prst="rect">
            <a:avLst/>
          </a:prstGeom>
        </p:spPr>
        <p:style>
          <a:lnRef idx="2">
            <a:schemeClr val="accent1"/>
          </a:lnRef>
          <a:fillRef idx="1">
            <a:schemeClr val="lt1"/>
          </a:fillRef>
          <a:effectRef idx="0">
            <a:schemeClr val="accent1"/>
          </a:effectRef>
          <a:fontRef idx="minor">
            <a:schemeClr val="dk1"/>
          </a:fontRef>
        </p:style>
        <p:txBody>
          <a:bodyPr wrap="square" lIns="91417" tIns="45708" rIns="91417" bIns="45708" rtlCol="0">
            <a:spAutoFit/>
          </a:bodyPr>
          <a:lstStyle/>
          <a:p>
            <a:pPr algn="l" defTabSz="689610">
              <a:lnSpc>
                <a:spcPct val="110000"/>
              </a:lnSpc>
              <a:defRPr sz="2690">
                <a:latin typeface="PingFang SC Light"/>
                <a:ea typeface="PingFang SC Light"/>
                <a:cs typeface="PingFang SC Light"/>
                <a:sym typeface="PingFang SC Light"/>
              </a:defRPr>
            </a:pPr>
            <a:r>
              <a:rPr sz="2000" b="1">
                <a:latin typeface="微软雅黑" panose="020B0503020204020204" pitchFamily="34" charset="-122"/>
                <a:ea typeface="微软雅黑" panose="020B0503020204020204" pitchFamily="34" charset="-122"/>
                <a:cs typeface="微软雅黑" panose="020B0503020204020204" pitchFamily="34" charset="-122"/>
                <a:sym typeface="+mn-ea"/>
              </a:rPr>
              <a:t>打开智慧树网首页</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www.zhihuishu.com</a:t>
            </a:r>
            <a:r>
              <a:rPr sz="2000" b="1">
                <a:latin typeface="微软雅黑" panose="020B0503020204020204" pitchFamily="34" charset="-122"/>
                <a:ea typeface="微软雅黑" panose="020B0503020204020204" pitchFamily="34" charset="-122"/>
                <a:cs typeface="微软雅黑" panose="020B0503020204020204" pitchFamily="34" charset="-122"/>
                <a:sym typeface="+mn-ea"/>
              </a:rPr>
              <a:t>，网页右上角点击【登录】，选择学号登录，</a:t>
            </a:r>
          </a:p>
        </p:txBody>
      </p:sp>
      <p:sp>
        <p:nvSpPr>
          <p:cNvPr id="97" name="Oval 96"/>
          <p:cNvSpPr/>
          <p:nvPr/>
        </p:nvSpPr>
        <p:spPr>
          <a:xfrm>
            <a:off x="9871877" y="2001929"/>
            <a:ext cx="472599" cy="472723"/>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sz="900" dirty="0">
              <a:solidFill>
                <a:prstClr val="black"/>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3" name="Freeform 230"/>
          <p:cNvSpPr>
            <a:spLocks noEditPoints="1"/>
          </p:cNvSpPr>
          <p:nvPr/>
        </p:nvSpPr>
        <p:spPr bwMode="auto">
          <a:xfrm>
            <a:off x="9989592" y="2120196"/>
            <a:ext cx="235720" cy="235812"/>
          </a:xfrm>
          <a:custGeom>
            <a:avLst/>
            <a:gdLst/>
            <a:ahLst/>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l="0" t="0" r="r" b="b"/>
            <a:pathLst>
              <a:path w="58" h="58">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chemeClr val="bg1"/>
          </a:solidFill>
          <a:ln w="9525">
            <a:noFill/>
            <a:round/>
          </a:ln>
        </p:spPr>
        <p:txBody>
          <a:bodyPr vert="horz" wrap="square" lIns="45718" tIns="22858" rIns="45718" bIns="22858" numCol="1" anchor="t" anchorCtr="0" compatLnSpc="1"/>
          <a:lstStyle/>
          <a:p>
            <a:pPr defTabSz="457200"/>
            <a:endParaRPr lang="en-US" sz="900">
              <a:solidFill>
                <a:prstClr val="black"/>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18" name="Oval 117"/>
          <p:cNvSpPr/>
          <p:nvPr/>
        </p:nvSpPr>
        <p:spPr>
          <a:xfrm>
            <a:off x="2472321" y="3284834"/>
            <a:ext cx="472599" cy="472723"/>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sz="900" dirty="0">
              <a:solidFill>
                <a:prstClr val="black"/>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7" name="Freeform 116"/>
          <p:cNvSpPr/>
          <p:nvPr/>
        </p:nvSpPr>
        <p:spPr bwMode="auto">
          <a:xfrm>
            <a:off x="2572423" y="3399486"/>
            <a:ext cx="258169" cy="243299"/>
          </a:xfrm>
          <a:custGeom>
            <a:avLst/>
            <a:gdLst/>
            <a:ahLst/>
            <a:cxnLst>
              <a:cxn ang="0">
                <a:pos x="63" y="25"/>
              </a:cxn>
              <a:cxn ang="0">
                <a:pos x="49" y="39"/>
              </a:cxn>
              <a:cxn ang="0">
                <a:pos x="52" y="57"/>
              </a:cxn>
              <a:cxn ang="0">
                <a:pos x="52" y="58"/>
              </a:cxn>
              <a:cxn ang="0">
                <a:pos x="51" y="60"/>
              </a:cxn>
              <a:cxn ang="0">
                <a:pos x="49" y="60"/>
              </a:cxn>
              <a:cxn ang="0">
                <a:pos x="32" y="51"/>
              </a:cxn>
              <a:cxn ang="0">
                <a:pos x="15" y="60"/>
              </a:cxn>
              <a:cxn ang="0">
                <a:pos x="13" y="60"/>
              </a:cxn>
              <a:cxn ang="0">
                <a:pos x="12" y="58"/>
              </a:cxn>
              <a:cxn ang="0">
                <a:pos x="12" y="57"/>
              </a:cxn>
              <a:cxn ang="0">
                <a:pos x="15" y="39"/>
              </a:cxn>
              <a:cxn ang="0">
                <a:pos x="1" y="25"/>
              </a:cxn>
              <a:cxn ang="0">
                <a:pos x="0" y="23"/>
              </a:cxn>
              <a:cxn ang="0">
                <a:pos x="3" y="22"/>
              </a:cxn>
              <a:cxn ang="0">
                <a:pos x="22" y="19"/>
              </a:cxn>
              <a:cxn ang="0">
                <a:pos x="30" y="1"/>
              </a:cxn>
              <a:cxn ang="0">
                <a:pos x="32" y="0"/>
              </a:cxn>
              <a:cxn ang="0">
                <a:pos x="34" y="1"/>
              </a:cxn>
              <a:cxn ang="0">
                <a:pos x="42" y="19"/>
              </a:cxn>
              <a:cxn ang="0">
                <a:pos x="61" y="22"/>
              </a:cxn>
              <a:cxn ang="0">
                <a:pos x="64" y="23"/>
              </a:cxn>
              <a:cxn ang="0">
                <a:pos x="63" y="2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FFFFF"/>
          </a:solidFill>
          <a:ln w="9525">
            <a:noFill/>
            <a:round/>
          </a:ln>
        </p:spPr>
        <p:txBody>
          <a:bodyPr vert="horz" wrap="square" lIns="45718" tIns="22858" rIns="45718" bIns="22858" numCol="1" anchor="t" anchorCtr="0" compatLnSpc="1"/>
          <a:lstStyle/>
          <a:p>
            <a:pPr defTabSz="457200"/>
            <a:endParaRPr lang="en-US" sz="900">
              <a:solidFill>
                <a:prstClr val="black"/>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pic>
        <p:nvPicPr>
          <p:cNvPr id="10" name="图片 1"/>
          <p:cNvPicPr>
            <a:picLocks noChangeAspect="1"/>
          </p:cNvPicPr>
          <p:nvPr/>
        </p:nvPicPr>
        <p:blipFill>
          <a:blip r:embed="rId3"/>
          <a:stretch>
            <a:fillRect/>
          </a:stretch>
        </p:blipFill>
        <p:spPr>
          <a:xfrm>
            <a:off x="6962140" y="1605915"/>
            <a:ext cx="2908935" cy="4506595"/>
          </a:xfrm>
          <a:prstGeom prst="rect">
            <a:avLst/>
          </a:prstGeom>
          <a:ln w="38100">
            <a:solidFill>
              <a:schemeClr val="accent2"/>
            </a:solidFill>
          </a:ln>
        </p:spPr>
      </p:pic>
      <p:pic>
        <p:nvPicPr>
          <p:cNvPr id="11" name="图片 10"/>
          <p:cNvPicPr>
            <a:picLocks noChangeAspect="1"/>
          </p:cNvPicPr>
          <p:nvPr/>
        </p:nvPicPr>
        <p:blipFill>
          <a:blip r:embed="rId4"/>
          <a:stretch>
            <a:fillRect/>
          </a:stretch>
        </p:blipFill>
        <p:spPr>
          <a:xfrm>
            <a:off x="3238500" y="1594485"/>
            <a:ext cx="3723640" cy="4518025"/>
          </a:xfrm>
          <a:prstGeom prst="rect">
            <a:avLst/>
          </a:prstGeom>
          <a:ln w="38100">
            <a:solidFill>
              <a:schemeClr val="accent2"/>
            </a:solidFill>
          </a:ln>
        </p:spPr>
      </p:pic>
      <p:sp>
        <p:nvSpPr>
          <p:cNvPr id="12" name="矩形 11"/>
          <p:cNvSpPr/>
          <p:nvPr/>
        </p:nvSpPr>
        <p:spPr>
          <a:xfrm>
            <a:off x="7672070" y="2355850"/>
            <a:ext cx="593090" cy="347980"/>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lstStyle/>
          <a:p>
            <a:pPr algn="ctr" eaLnBrk="1" hangingPunct="1">
              <a:buFont typeface="Arial" panose="020B0604020202020204" pitchFamily="34" charset="0"/>
              <a:buNone/>
              <a:defRPr/>
            </a:pP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p:tgtEl>
                                          <p:spTgt spid="12"/>
                                        </p:tgtEl>
                                        <p:attrNameLst>
                                          <p:attrName>ppt_x</p:attrName>
                                        </p:attrNameLst>
                                      </p:cBhvr>
                                      <p:tavLst>
                                        <p:tav tm="0">
                                          <p:val>
                                            <p:strVal val="#ppt_x+#ppt_w*1.125000"/>
                                          </p:val>
                                        </p:tav>
                                        <p:tav tm="100000">
                                          <p:val>
                                            <p:strVal val="#ppt_x"/>
                                          </p:val>
                                        </p:tav>
                                      </p:tavLst>
                                    </p:anim>
                                    <p:animEffect transition="in" filter="wipe(left)">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New Macbook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 y="378460"/>
            <a:ext cx="12091670" cy="6215380"/>
          </a:xfrm>
          <a:prstGeom prst="rect">
            <a:avLst/>
          </a:prstGeom>
        </p:spPr>
      </p:pic>
      <p:pic>
        <p:nvPicPr>
          <p:cNvPr id="45" name="图片 45"/>
          <p:cNvPicPr>
            <a:picLocks noChangeAspect="1"/>
          </p:cNvPicPr>
          <p:nvPr/>
        </p:nvPicPr>
        <p:blipFill>
          <a:blip r:embed="rId3"/>
          <a:stretch>
            <a:fillRect/>
          </a:stretch>
        </p:blipFill>
        <p:spPr>
          <a:xfrm>
            <a:off x="6249035" y="1002665"/>
            <a:ext cx="4533900" cy="2510155"/>
          </a:xfrm>
          <a:prstGeom prst="rect">
            <a:avLst/>
          </a:prstGeom>
          <a:ln w="47625" cmpd="sng">
            <a:solidFill>
              <a:schemeClr val="accent1">
                <a:shade val="50000"/>
              </a:schemeClr>
            </a:solidFill>
            <a:prstDash val="solid"/>
          </a:ln>
        </p:spPr>
      </p:pic>
      <p:pic>
        <p:nvPicPr>
          <p:cNvPr id="22" name="图片 22"/>
          <p:cNvPicPr>
            <a:picLocks noChangeAspect="1"/>
          </p:cNvPicPr>
          <p:nvPr/>
        </p:nvPicPr>
        <p:blipFill>
          <a:blip r:embed="rId4"/>
          <a:stretch>
            <a:fillRect/>
          </a:stretch>
        </p:blipFill>
        <p:spPr>
          <a:xfrm>
            <a:off x="1425575" y="1002665"/>
            <a:ext cx="4397375" cy="2569845"/>
          </a:xfrm>
          <a:prstGeom prst="rect">
            <a:avLst/>
          </a:prstGeom>
          <a:ln w="38100" cmpd="sng">
            <a:solidFill>
              <a:schemeClr val="accent1">
                <a:shade val="50000"/>
              </a:schemeClr>
            </a:solidFill>
            <a:prstDash val="solid"/>
          </a:ln>
        </p:spPr>
      </p:pic>
      <p:pic>
        <p:nvPicPr>
          <p:cNvPr id="44" name="图片 44"/>
          <p:cNvPicPr>
            <a:picLocks noChangeAspect="1"/>
          </p:cNvPicPr>
          <p:nvPr/>
        </p:nvPicPr>
        <p:blipFill>
          <a:blip r:embed="rId5"/>
          <a:stretch>
            <a:fillRect/>
          </a:stretch>
        </p:blipFill>
        <p:spPr>
          <a:xfrm>
            <a:off x="4028440" y="3295015"/>
            <a:ext cx="4323715" cy="2739390"/>
          </a:xfrm>
          <a:prstGeom prst="rect">
            <a:avLst/>
          </a:prstGeom>
          <a:ln w="50800" cmpd="sng">
            <a:solidFill>
              <a:schemeClr val="accent1">
                <a:shade val="50000"/>
              </a:schemeClr>
            </a:solidFill>
            <a:prstDash val="solid"/>
          </a:ln>
        </p:spPr>
      </p:pic>
      <p:sp>
        <p:nvSpPr>
          <p:cNvPr id="100" name="文本框 99"/>
          <p:cNvSpPr txBox="1"/>
          <p:nvPr/>
        </p:nvSpPr>
        <p:spPr>
          <a:xfrm>
            <a:off x="1425575" y="2313940"/>
            <a:ext cx="1546225" cy="1198880"/>
          </a:xfrm>
          <a:prstGeom prst="rect">
            <a:avLst/>
          </a:prstGeom>
          <a:noFill/>
          <a:ln w="9525">
            <a:noFill/>
          </a:ln>
        </p:spPr>
        <p:txBody>
          <a:bodyPr wrap="square">
            <a:spAutoFit/>
          </a:bodyPr>
          <a:lstStyle/>
          <a:p>
            <a:pPr indent="228600"/>
            <a:r>
              <a:rPr lang="zh-CN" b="1">
                <a:solidFill>
                  <a:schemeClr val="accent2"/>
                </a:solidFill>
                <a:ea typeface="微软雅黑" panose="020B0503020204020204" pitchFamily="34" charset="-122"/>
              </a:rPr>
              <a:t>系统会提示学生补全姓名的第一个字。</a:t>
            </a:r>
            <a:endParaRPr lang="zh-CN" altLang="en-US" b="1">
              <a:solidFill>
                <a:schemeClr val="accent2"/>
              </a:solidFill>
              <a:ea typeface="微软雅黑" panose="020B0503020204020204" pitchFamily="34" charset="-122"/>
            </a:endParaRPr>
          </a:p>
        </p:txBody>
      </p:sp>
      <p:sp>
        <p:nvSpPr>
          <p:cNvPr id="4" name="文本框 3"/>
          <p:cNvSpPr txBox="1"/>
          <p:nvPr/>
        </p:nvSpPr>
        <p:spPr>
          <a:xfrm>
            <a:off x="2015490" y="4157345"/>
            <a:ext cx="2109470" cy="1014730"/>
          </a:xfrm>
          <a:prstGeom prst="rect">
            <a:avLst/>
          </a:prstGeom>
          <a:noFill/>
          <a:ln w="9525">
            <a:noFill/>
          </a:ln>
        </p:spPr>
        <p:txBody>
          <a:bodyPr wrap="square">
            <a:spAutoFit/>
          </a:bodyPr>
          <a:lstStyle/>
          <a:p>
            <a:pPr indent="266700"/>
            <a:r>
              <a:rPr lang="zh-CN" sz="2000" b="1">
                <a:solidFill>
                  <a:schemeClr val="accent2"/>
                </a:solidFill>
                <a:ea typeface="微软雅黑" panose="020B0503020204020204" pitchFamily="34" charset="-122"/>
              </a:rPr>
              <a:t>所绑定的手机号之后可用于手机号登录。</a:t>
            </a:r>
            <a:endParaRPr lang="zh-CN" altLang="en-US" sz="2000" b="1">
              <a:solidFill>
                <a:schemeClr val="accent2"/>
              </a:solidFill>
              <a:ea typeface="微软雅黑" panose="020B0503020204020204" pitchFamily="34" charset="-122"/>
            </a:endParaRPr>
          </a:p>
        </p:txBody>
      </p:sp>
      <p:sp>
        <p:nvSpPr>
          <p:cNvPr id="5" name="文本框 4"/>
          <p:cNvSpPr txBox="1"/>
          <p:nvPr/>
        </p:nvSpPr>
        <p:spPr>
          <a:xfrm>
            <a:off x="8802370" y="3572510"/>
            <a:ext cx="1980565" cy="1814830"/>
          </a:xfrm>
          <a:prstGeom prst="rect">
            <a:avLst/>
          </a:prstGeom>
          <a:noFill/>
          <a:ln w="9525">
            <a:noFill/>
          </a:ln>
        </p:spPr>
        <p:txBody>
          <a:bodyPr wrap="square">
            <a:spAutoFit/>
          </a:bodyPr>
          <a:lstStyle/>
          <a:p>
            <a:pPr indent="0"/>
            <a:r>
              <a:rPr lang="zh-CN" sz="1600" b="1">
                <a:solidFill>
                  <a:schemeClr val="accent2">
                    <a:lumMod val="60000"/>
                    <a:lumOff val="40000"/>
                  </a:schemeClr>
                </a:solidFill>
                <a:ea typeface="微软雅黑" panose="020B0503020204020204" pitchFamily="34" charset="-122"/>
              </a:rPr>
              <a:t>出于安全性因素考虑，系统会要求学生绑定手机号后修改初始密码，请各位同学妥善保管自己的密码，不要轻易告诉外人。</a:t>
            </a:r>
            <a:endParaRPr lang="zh-CN" altLang="en-US" sz="1600" b="1">
              <a:solidFill>
                <a:schemeClr val="accent2">
                  <a:lumMod val="60000"/>
                  <a:lumOff val="40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New Macbook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5" y="1155700"/>
            <a:ext cx="10469880" cy="5382260"/>
          </a:xfrm>
          <a:prstGeom prst="rect">
            <a:avLst/>
          </a:prstGeom>
        </p:spPr>
      </p:pic>
      <p:pic>
        <p:nvPicPr>
          <p:cNvPr id="3" name="图片 2"/>
          <p:cNvPicPr>
            <a:picLocks noChangeAspect="1"/>
          </p:cNvPicPr>
          <p:nvPr/>
        </p:nvPicPr>
        <p:blipFill>
          <a:blip r:embed="rId3"/>
          <a:stretch>
            <a:fillRect/>
          </a:stretch>
        </p:blipFill>
        <p:spPr>
          <a:xfrm>
            <a:off x="1040765" y="1601470"/>
            <a:ext cx="8329295" cy="4491355"/>
          </a:xfrm>
          <a:prstGeom prst="rect">
            <a:avLst/>
          </a:prstGeom>
        </p:spPr>
      </p:pic>
      <p:pic>
        <p:nvPicPr>
          <p:cNvPr id="4" name="Picture 59" descr="New Macbook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45" y="1259840"/>
            <a:ext cx="10469880" cy="5382260"/>
          </a:xfrm>
          <a:prstGeom prst="rect">
            <a:avLst/>
          </a:prstGeom>
        </p:spPr>
      </p:pic>
      <p:sp>
        <p:nvSpPr>
          <p:cNvPr id="100" name="文本框 99"/>
          <p:cNvSpPr txBox="1"/>
          <p:nvPr/>
        </p:nvSpPr>
        <p:spPr>
          <a:xfrm>
            <a:off x="9718040" y="2314575"/>
            <a:ext cx="2508885" cy="2676525"/>
          </a:xfrm>
          <a:prstGeom prst="rect">
            <a:avLst/>
          </a:prstGeom>
          <a:noFill/>
          <a:ln w="9525">
            <a:noFill/>
          </a:ln>
        </p:spPr>
        <p:txBody>
          <a:bodyPr wrap="square">
            <a:spAutoFit/>
          </a:bodyPr>
          <a:lstStyle/>
          <a:p>
            <a:pPr indent="0" algn="l"/>
            <a:r>
              <a:rPr lang="zh-CN" sz="2400" b="0">
                <a:ea typeface="微软雅黑" panose="020B0503020204020204" pitchFamily="34" charset="-122"/>
              </a:rPr>
              <a:t>系统会自动跳转至</a:t>
            </a:r>
            <a:r>
              <a:rPr lang="zh-CN" sz="2400" b="1">
                <a:solidFill>
                  <a:srgbClr val="FF0000"/>
                </a:solidFill>
                <a:ea typeface="微软雅黑" panose="020B0503020204020204" pitchFamily="34" charset="-122"/>
              </a:rPr>
              <a:t>学生端</a:t>
            </a:r>
            <a:r>
              <a:rPr lang="zh-CN" sz="2400" b="0">
                <a:ea typeface="微软雅黑" panose="020B0503020204020204" pitchFamily="34" charset="-122"/>
              </a:rPr>
              <a:t>学堂首页，显示所导入课程的选课列表，学生点击</a:t>
            </a:r>
            <a:r>
              <a:rPr lang="zh-CN" sz="2400" b="0">
                <a:solidFill>
                  <a:srgbClr val="FF0000"/>
                </a:solidFill>
                <a:ea typeface="微软雅黑" panose="020B0503020204020204" pitchFamily="34" charset="-122"/>
              </a:rPr>
              <a:t>【</a:t>
            </a:r>
            <a:r>
              <a:rPr lang="zh-CN" sz="2400" b="1">
                <a:solidFill>
                  <a:srgbClr val="FF0000"/>
                </a:solidFill>
                <a:ea typeface="微软雅黑" panose="020B0503020204020204" pitchFamily="34" charset="-122"/>
              </a:rPr>
              <a:t>确认课程</a:t>
            </a:r>
            <a:r>
              <a:rPr lang="zh-CN" sz="2400" b="0">
                <a:solidFill>
                  <a:srgbClr val="FF0000"/>
                </a:solidFill>
                <a:ea typeface="微软雅黑" panose="020B0503020204020204" pitchFamily="34" charset="-122"/>
              </a:rPr>
              <a:t>】</a:t>
            </a:r>
            <a:r>
              <a:rPr lang="zh-CN" sz="2400" b="0">
                <a:ea typeface="微软雅黑" panose="020B0503020204020204" pitchFamily="34" charset="-122"/>
              </a:rPr>
              <a:t>即完成了登录流程</a:t>
            </a:r>
            <a:r>
              <a:rPr lang="zh-CN" sz="1050" b="0">
                <a:ea typeface="微软雅黑" panose="020B0503020204020204" pitchFamily="34" charset="-122"/>
              </a:rPr>
              <a:t>。</a:t>
            </a:r>
            <a:endParaRPr lang="zh-CN" altLang="en-US"/>
          </a:p>
        </p:txBody>
      </p:sp>
      <p:sp>
        <p:nvSpPr>
          <p:cNvPr id="6" name="文本框 5"/>
          <p:cNvSpPr txBox="1"/>
          <p:nvPr/>
        </p:nvSpPr>
        <p:spPr>
          <a:xfrm>
            <a:off x="4749165" y="438150"/>
            <a:ext cx="3383280" cy="521970"/>
          </a:xfrm>
          <a:prstGeom prst="rect">
            <a:avLst/>
          </a:prstGeom>
          <a:noFill/>
        </p:spPr>
        <p:txBody>
          <a:bodyPr wrap="none" rtlCol="0" anchor="t">
            <a:spAutoFit/>
          </a:bodyPr>
          <a:lstStyle/>
          <a:p>
            <a:pPr fontAlgn="base">
              <a:spcBef>
                <a:spcPct val="0"/>
              </a:spcBef>
              <a:spcAft>
                <a:spcPts val="600"/>
              </a:spcAft>
            </a:pPr>
            <a:r>
              <a:rPr lang="zh-CN" altLang="en-US" sz="2800" b="1" dirty="0">
                <a:latin typeface="微软雅黑" panose="020B0503020204020204" pitchFamily="34" charset="-122"/>
                <a:ea typeface="微软雅黑" panose="020B0503020204020204" pitchFamily="34" charset="-122"/>
                <a:cs typeface="+mn-ea"/>
                <a:sym typeface="+mn-lt"/>
              </a:rPr>
              <a:t>确认课程，开始学习</a:t>
            </a:r>
            <a:endParaRPr lang="zh-CN" altLang="en-US" sz="2800"/>
          </a:p>
        </p:txBody>
      </p:sp>
      <p:pic>
        <p:nvPicPr>
          <p:cNvPr id="8" name="图片 19"/>
          <p:cNvPicPr>
            <a:picLocks noChangeAspect="1"/>
          </p:cNvPicPr>
          <p:nvPr/>
        </p:nvPicPr>
        <p:blipFill>
          <a:blip r:embed="rId4"/>
          <a:stretch>
            <a:fillRect/>
          </a:stretch>
        </p:blipFill>
        <p:spPr>
          <a:xfrm>
            <a:off x="1105535" y="1660525"/>
            <a:ext cx="8051800" cy="4373880"/>
          </a:xfrm>
          <a:prstGeom prst="rect">
            <a:avLst/>
          </a:prstGeom>
          <a:ln w="47625">
            <a:solidFill>
              <a:schemeClr val="accent2"/>
            </a:solidFill>
          </a:ln>
        </p:spPr>
      </p:pic>
      <p:sp>
        <p:nvSpPr>
          <p:cNvPr id="12" name="矩形 11"/>
          <p:cNvSpPr/>
          <p:nvPr/>
        </p:nvSpPr>
        <p:spPr>
          <a:xfrm>
            <a:off x="6122035" y="5314315"/>
            <a:ext cx="1141095" cy="527050"/>
          </a:xfrm>
          <a:prstGeom prst="rect">
            <a:avLst/>
          </a:prstGeom>
          <a:noFill/>
          <a:ln w="28575" cmpd="sng">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lstStyle/>
          <a:p>
            <a:pPr algn="ctr" eaLnBrk="1" hangingPunct="1">
              <a:buFont typeface="Arial" panose="020B0604020202020204" pitchFamily="34" charset="0"/>
              <a:buNone/>
              <a:defRPr/>
            </a:pP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p:tgtEl>
                                          <p:spTgt spid="12"/>
                                        </p:tgtEl>
                                        <p:attrNameLst>
                                          <p:attrName>ppt_x</p:attrName>
                                        </p:attrNameLst>
                                      </p:cBhvr>
                                      <p:tavLst>
                                        <p:tav tm="0">
                                          <p:val>
                                            <p:strVal val="#ppt_x+#ppt_w*1.125000"/>
                                          </p:val>
                                        </p:tav>
                                        <p:tav tm="100000">
                                          <p:val>
                                            <p:strVal val="#ppt_x"/>
                                          </p:val>
                                        </p:tav>
                                      </p:tavLst>
                                    </p:anim>
                                    <p:animEffect transition="in" filter="wipe(left)">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p:nvPr/>
        </p:nvSpPr>
        <p:spPr>
          <a:xfrm>
            <a:off x="3789467" y="317441"/>
            <a:ext cx="4410301" cy="751840"/>
          </a:xfrm>
          <a:prstGeom prst="rect">
            <a:avLst/>
          </a:prstGeom>
          <a:noFill/>
        </p:spPr>
        <p:txBody>
          <a:bodyPr wrap="square" lIns="91386" tIns="45710" rIns="91386" bIns="45710" rtlCol="0">
            <a:spAutoFit/>
          </a:bodyPr>
          <a:lstStyle/>
          <a:p>
            <a:r>
              <a:rPr lang="en-US" altLang="zh-CN" sz="4300" b="1" dirty="0">
                <a:solidFill>
                  <a:srgbClr val="B83D68"/>
                </a:solidFill>
                <a:cs typeface="+mn-ea"/>
                <a:sym typeface="+mn-lt"/>
              </a:rPr>
              <a:t>  </a:t>
            </a:r>
            <a:r>
              <a:rPr lang="en-US" altLang="zh-CN" sz="43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2.</a:t>
            </a:r>
            <a:r>
              <a:rPr lang="zh-CN" altLang="en-US" sz="43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如何学习</a:t>
            </a:r>
            <a:endParaRPr lang="zh-CN" altLang="en-US" sz="4300" b="1" dirty="0">
              <a:solidFill>
                <a:srgbClr val="B83D68"/>
              </a:solidFill>
              <a:latin typeface="微软雅黑" panose="020B0503020204020204" pitchFamily="34" charset="-122"/>
              <a:ea typeface="微软雅黑" panose="020B0503020204020204" pitchFamily="34" charset="-122"/>
              <a:cs typeface="+mn-ea"/>
              <a:sym typeface="+mn-lt"/>
            </a:endParaRPr>
          </a:p>
        </p:txBody>
      </p:sp>
      <p:pic>
        <p:nvPicPr>
          <p:cNvPr id="5" name="Picture 59" descr="New Macbook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 y="1031240"/>
            <a:ext cx="10469880" cy="5589905"/>
          </a:xfrm>
          <a:prstGeom prst="rect">
            <a:avLst/>
          </a:prstGeom>
        </p:spPr>
      </p:pic>
      <p:pic>
        <p:nvPicPr>
          <p:cNvPr id="3" name="图片 2"/>
          <p:cNvPicPr>
            <a:picLocks noChangeAspect="1"/>
          </p:cNvPicPr>
          <p:nvPr/>
        </p:nvPicPr>
        <p:blipFill>
          <a:blip r:embed="rId3"/>
          <a:stretch>
            <a:fillRect/>
          </a:stretch>
        </p:blipFill>
        <p:spPr>
          <a:xfrm>
            <a:off x="515620" y="1276985"/>
            <a:ext cx="8188960" cy="5097780"/>
          </a:xfrm>
          <a:prstGeom prst="rect">
            <a:avLst/>
          </a:prstGeom>
          <a:ln w="53975" cmpd="sng">
            <a:solidFill>
              <a:schemeClr val="accent2"/>
            </a:solidFill>
            <a:prstDash val="solid"/>
          </a:ln>
        </p:spPr>
      </p:pic>
      <p:sp>
        <p:nvSpPr>
          <p:cNvPr id="100" name="文本框 99"/>
          <p:cNvSpPr txBox="1"/>
          <p:nvPr/>
        </p:nvSpPr>
        <p:spPr>
          <a:xfrm>
            <a:off x="9180830" y="2249170"/>
            <a:ext cx="2593340" cy="2553335"/>
          </a:xfrm>
          <a:prstGeom prst="rect">
            <a:avLst/>
          </a:prstGeom>
          <a:noFill/>
          <a:ln w="9525">
            <a:noFill/>
          </a:ln>
        </p:spPr>
        <p:txBody>
          <a:bodyPr wrap="square">
            <a:spAutoFit/>
          </a:bodyPr>
          <a:lstStyle/>
          <a:p>
            <a:pPr indent="0"/>
            <a:r>
              <a:rPr lang="zh-CN" sz="2000" b="0">
                <a:ea typeface="微软雅黑" panose="020B0503020204020204" pitchFamily="34" charset="-122"/>
              </a:rPr>
              <a:t>运行周期中的课程会显示在</a:t>
            </a:r>
            <a:r>
              <a:rPr lang="zh-CN" sz="2000" b="1">
                <a:solidFill>
                  <a:srgbClr val="FF0000"/>
                </a:solidFill>
                <a:ea typeface="微软雅黑" panose="020B0503020204020204" pitchFamily="34" charset="-122"/>
              </a:rPr>
              <a:t>共享课</a:t>
            </a:r>
            <a:r>
              <a:rPr lang="zh-CN" sz="2000" b="0">
                <a:ea typeface="微软雅黑" panose="020B0503020204020204" pitchFamily="34" charset="-122"/>
              </a:rPr>
              <a:t>中的</a:t>
            </a:r>
            <a:r>
              <a:rPr lang="zh-CN" sz="2000" b="0">
                <a:solidFill>
                  <a:srgbClr val="FF0000"/>
                </a:solidFill>
                <a:ea typeface="微软雅黑" panose="020B0503020204020204" pitchFamily="34" charset="-122"/>
              </a:rPr>
              <a:t>【</a:t>
            </a:r>
            <a:r>
              <a:rPr lang="zh-CN" sz="2000" b="1">
                <a:solidFill>
                  <a:srgbClr val="FF0000"/>
                </a:solidFill>
                <a:ea typeface="微软雅黑" panose="020B0503020204020204" pitchFamily="34" charset="-122"/>
              </a:rPr>
              <a:t>进行中</a:t>
            </a:r>
            <a:r>
              <a:rPr lang="zh-CN" sz="2000" b="0">
                <a:solidFill>
                  <a:srgbClr val="FF0000"/>
                </a:solidFill>
                <a:ea typeface="微软雅黑" panose="020B0503020204020204" pitchFamily="34" charset="-122"/>
              </a:rPr>
              <a:t>】</a:t>
            </a:r>
            <a:r>
              <a:rPr lang="zh-CN" sz="2000" b="0">
                <a:ea typeface="微软雅黑" panose="020B0503020204020204" pitchFamily="34" charset="-122"/>
              </a:rPr>
              <a:t>，课程包含</a:t>
            </a:r>
            <a:r>
              <a:rPr lang="zh-CN" sz="2000" b="1">
                <a:ea typeface="微软雅黑" panose="020B0503020204020204" pitchFamily="34" charset="-122"/>
              </a:rPr>
              <a:t>学习进度</a:t>
            </a:r>
            <a:r>
              <a:rPr lang="zh-CN" sz="2000" b="0">
                <a:ea typeface="微软雅黑" panose="020B0503020204020204" pitchFamily="34" charset="-122"/>
              </a:rPr>
              <a:t>。</a:t>
            </a:r>
          </a:p>
          <a:p>
            <a:pPr indent="0"/>
            <a:endParaRPr lang="zh-CN" sz="2000" b="0">
              <a:ea typeface="微软雅黑" panose="020B0503020204020204" pitchFamily="34" charset="-122"/>
            </a:endParaRPr>
          </a:p>
          <a:p>
            <a:pPr indent="0"/>
            <a:r>
              <a:rPr lang="zh-CN" sz="2000" b="0">
                <a:ea typeface="微软雅黑" panose="020B0503020204020204" pitchFamily="34" charset="-122"/>
              </a:rPr>
              <a:t>点击课程名称即可进入课程学习页面观看课程视频。</a:t>
            </a:r>
            <a:endParaRPr lang="zh-CN" altLang="en-US" sz="20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MH_Other_1"/>
          <p:cNvCxnSpPr/>
          <p:nvPr>
            <p:custDataLst>
              <p:tags r:id="rId1"/>
            </p:custDataLst>
          </p:nvPr>
        </p:nvCxnSpPr>
        <p:spPr>
          <a:xfrm>
            <a:off x="5088890" y="1687830"/>
            <a:ext cx="635" cy="4424045"/>
          </a:xfrm>
          <a:prstGeom prst="line">
            <a:avLst/>
          </a:prstGeom>
          <a:ln w="1270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7" name="MH_SubTitle_1"/>
          <p:cNvSpPr>
            <a:spLocks noChangeArrowheads="1"/>
          </p:cNvSpPr>
          <p:nvPr>
            <p:custDataLst>
              <p:tags r:id="rId2"/>
            </p:custDataLst>
          </p:nvPr>
        </p:nvSpPr>
        <p:spPr bwMode="auto">
          <a:xfrm>
            <a:off x="5771515" y="1826895"/>
            <a:ext cx="4667250" cy="675005"/>
          </a:xfrm>
          <a:prstGeom prst="rect">
            <a:avLst/>
          </a:prstGeom>
          <a:noFill/>
          <a:ln>
            <a:noFill/>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a:buClrTx/>
              <a:buSzTx/>
              <a:buFontTx/>
            </a:pPr>
            <a:r>
              <a:rPr lang="zh-CN" altLang="en-US" sz="28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如何登录报到</a:t>
            </a:r>
          </a:p>
        </p:txBody>
      </p:sp>
      <p:sp>
        <p:nvSpPr>
          <p:cNvPr id="8" name="MH_Other_3"/>
          <p:cNvSpPr/>
          <p:nvPr>
            <p:custDataLst>
              <p:tags r:id="rId3"/>
            </p:custDataLst>
          </p:nvPr>
        </p:nvSpPr>
        <p:spPr>
          <a:xfrm>
            <a:off x="4811682" y="1887250"/>
            <a:ext cx="555221" cy="555222"/>
          </a:xfrm>
          <a:prstGeom prst="ellipse">
            <a:avLst/>
          </a:prstGeom>
          <a:solidFill>
            <a:srgbClr val="FFFFFF"/>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a:p>
        </p:txBody>
      </p:sp>
      <p:sp>
        <p:nvSpPr>
          <p:cNvPr id="9" name="MH_Other_4"/>
          <p:cNvSpPr/>
          <p:nvPr>
            <p:custDataLst>
              <p:tags r:id="rId4"/>
            </p:custDataLst>
          </p:nvPr>
        </p:nvSpPr>
        <p:spPr>
          <a:xfrm>
            <a:off x="4916247" y="1992450"/>
            <a:ext cx="344821" cy="34482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10000"/>
          </a:bodyPr>
          <a:lstStyle/>
          <a:p>
            <a:pPr algn="ctr">
              <a:defRPr/>
            </a:pPr>
            <a:endParaRPr lang="zh-CN" altLang="en-US"/>
          </a:p>
        </p:txBody>
      </p:sp>
      <p:sp>
        <p:nvSpPr>
          <p:cNvPr id="10" name="MH_SubTitle_2"/>
          <p:cNvSpPr>
            <a:spLocks noChangeArrowheads="1"/>
          </p:cNvSpPr>
          <p:nvPr>
            <p:custDataLst>
              <p:tags r:id="rId5"/>
            </p:custDataLst>
          </p:nvPr>
        </p:nvSpPr>
        <p:spPr bwMode="auto">
          <a:xfrm>
            <a:off x="5771515" y="2785110"/>
            <a:ext cx="4365625"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r>
              <a:rPr lang="zh-CN" altLang="en-US" sz="28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rPr>
              <a:t>如何学习</a:t>
            </a:r>
          </a:p>
        </p:txBody>
      </p:sp>
      <p:sp>
        <p:nvSpPr>
          <p:cNvPr id="11" name="MH_Other_5"/>
          <p:cNvSpPr/>
          <p:nvPr>
            <p:custDataLst>
              <p:tags r:id="rId6"/>
            </p:custDataLst>
          </p:nvPr>
        </p:nvSpPr>
        <p:spPr>
          <a:xfrm>
            <a:off x="4811682" y="2748415"/>
            <a:ext cx="555221" cy="555222"/>
          </a:xfrm>
          <a:prstGeom prst="ellipse">
            <a:avLst/>
          </a:prstGeom>
          <a:solidFill>
            <a:srgbClr val="FFFFFF"/>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a:p>
        </p:txBody>
      </p:sp>
      <p:sp>
        <p:nvSpPr>
          <p:cNvPr id="12" name="MH_Other_6"/>
          <p:cNvSpPr/>
          <p:nvPr>
            <p:custDataLst>
              <p:tags r:id="rId7"/>
            </p:custDataLst>
          </p:nvPr>
        </p:nvSpPr>
        <p:spPr>
          <a:xfrm>
            <a:off x="4916882" y="2852980"/>
            <a:ext cx="344821" cy="34482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10000"/>
          </a:bodyPr>
          <a:lstStyle/>
          <a:p>
            <a:pPr algn="ctr">
              <a:defRPr/>
            </a:pPr>
            <a:endParaRPr lang="zh-CN" altLang="en-US"/>
          </a:p>
        </p:txBody>
      </p:sp>
      <p:sp>
        <p:nvSpPr>
          <p:cNvPr id="13" name="MH_SubTitle_3"/>
          <p:cNvSpPr>
            <a:spLocks noChangeArrowheads="1"/>
          </p:cNvSpPr>
          <p:nvPr>
            <p:custDataLst>
              <p:tags r:id="rId8"/>
            </p:custDataLst>
          </p:nvPr>
        </p:nvSpPr>
        <p:spPr bwMode="auto">
          <a:xfrm>
            <a:off x="5771515" y="3624580"/>
            <a:ext cx="4365625" cy="4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a:buClrTx/>
              <a:buSzTx/>
              <a:buFontTx/>
            </a:pPr>
            <a:r>
              <a:rPr lang="zh-CN" altLang="en-US" sz="28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成绩考核规则</a:t>
            </a:r>
          </a:p>
        </p:txBody>
      </p:sp>
      <p:sp>
        <p:nvSpPr>
          <p:cNvPr id="14" name="MH_Other_7"/>
          <p:cNvSpPr/>
          <p:nvPr>
            <p:custDataLst>
              <p:tags r:id="rId9"/>
            </p:custDataLst>
          </p:nvPr>
        </p:nvSpPr>
        <p:spPr>
          <a:xfrm>
            <a:off x="4811047" y="3592435"/>
            <a:ext cx="555221" cy="555222"/>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anchor="ctr">
            <a:normAutofit/>
          </a:bodyPr>
          <a:lstStyle/>
          <a:p>
            <a:pPr algn="ctr">
              <a:defRPr/>
            </a:pPr>
            <a:endParaRPr lang="zh-CN" altLang="en-US"/>
          </a:p>
        </p:txBody>
      </p:sp>
      <p:sp>
        <p:nvSpPr>
          <p:cNvPr id="17" name="MH_Other_8"/>
          <p:cNvSpPr/>
          <p:nvPr>
            <p:custDataLst>
              <p:tags r:id="rId10"/>
            </p:custDataLst>
          </p:nvPr>
        </p:nvSpPr>
        <p:spPr>
          <a:xfrm>
            <a:off x="4916882" y="3697000"/>
            <a:ext cx="344821" cy="344823"/>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anchor="ctr">
            <a:normAutofit fontScale="92500" lnSpcReduction="10000"/>
          </a:bodyPr>
          <a:lstStyle/>
          <a:p>
            <a:pPr algn="ctr">
              <a:defRPr/>
            </a:pPr>
            <a:endParaRPr lang="zh-CN" altLang="en-US"/>
          </a:p>
        </p:txBody>
      </p:sp>
      <p:grpSp>
        <p:nvGrpSpPr>
          <p:cNvPr id="40" name="PA_组合 39"/>
          <p:cNvGrpSpPr/>
          <p:nvPr>
            <p:custDataLst>
              <p:tags r:id="rId11"/>
            </p:custDataLst>
          </p:nvPr>
        </p:nvGrpSpPr>
        <p:grpSpPr>
          <a:xfrm>
            <a:off x="1331595" y="2119630"/>
            <a:ext cx="2918460" cy="2600325"/>
            <a:chOff x="1392443" y="1757417"/>
            <a:chExt cx="2760028" cy="2503301"/>
          </a:xfrm>
        </p:grpSpPr>
        <p:grpSp>
          <p:nvGrpSpPr>
            <p:cNvPr id="24" name="PA_组合 41"/>
            <p:cNvGrpSpPr/>
            <p:nvPr>
              <p:custDataLst>
                <p:tags r:id="rId18"/>
              </p:custDataLst>
            </p:nvPr>
          </p:nvGrpSpPr>
          <p:grpSpPr>
            <a:xfrm rot="721353">
              <a:off x="1392443" y="1757417"/>
              <a:ext cx="2631705" cy="2503301"/>
              <a:chOff x="7882522" y="1229039"/>
              <a:chExt cx="1343504" cy="1289366"/>
            </a:xfrm>
          </p:grpSpPr>
          <p:pic>
            <p:nvPicPr>
              <p:cNvPr id="26" name="图片 25"/>
              <p:cNvPicPr>
                <a:picLocks noChangeAspect="1"/>
              </p:cNvPicPr>
              <p:nvPr/>
            </p:nvPicPr>
            <p:blipFill>
              <a:blip r:embed="rId23">
                <a:duotone>
                  <a:schemeClr val="accent3">
                    <a:shade val="45000"/>
                    <a:satMod val="135000"/>
                  </a:schemeClr>
                  <a:prstClr val="white"/>
                </a:duotone>
              </a:blip>
              <a:stretch>
                <a:fillRect/>
              </a:stretch>
            </p:blipFill>
            <p:spPr>
              <a:xfrm>
                <a:off x="8507216" y="1229039"/>
                <a:ext cx="402238" cy="695004"/>
              </a:xfrm>
              <a:prstGeom prst="rect">
                <a:avLst/>
              </a:prstGeom>
              <a:effectLst>
                <a:glow rad="139700">
                  <a:schemeClr val="accent1">
                    <a:satMod val="175000"/>
                    <a:alpha val="40000"/>
                  </a:schemeClr>
                </a:glow>
              </a:effectLst>
            </p:spPr>
          </p:pic>
          <p:pic>
            <p:nvPicPr>
              <p:cNvPr id="27" name="图片 26"/>
              <p:cNvPicPr>
                <a:picLocks noChangeAspect="1"/>
              </p:cNvPicPr>
              <p:nvPr/>
            </p:nvPicPr>
            <p:blipFill>
              <a:blip r:embed="rId23">
                <a:duotone>
                  <a:schemeClr val="accent3">
                    <a:shade val="45000"/>
                    <a:satMod val="135000"/>
                  </a:schemeClr>
                  <a:prstClr val="white"/>
                </a:duotone>
              </a:blip>
              <a:stretch>
                <a:fillRect/>
              </a:stretch>
            </p:blipFill>
            <p:spPr>
              <a:xfrm rot="17744825">
                <a:off x="8150896" y="1271487"/>
                <a:ext cx="439105" cy="695004"/>
              </a:xfrm>
              <a:prstGeom prst="rect">
                <a:avLst/>
              </a:prstGeom>
              <a:effectLst>
                <a:glow rad="139700">
                  <a:schemeClr val="accent2">
                    <a:satMod val="175000"/>
                    <a:alpha val="40000"/>
                  </a:schemeClr>
                </a:glow>
              </a:effectLst>
            </p:spPr>
          </p:pic>
          <p:pic>
            <p:nvPicPr>
              <p:cNvPr id="28" name="图片 27"/>
              <p:cNvPicPr>
                <a:picLocks noChangeAspect="1"/>
              </p:cNvPicPr>
              <p:nvPr/>
            </p:nvPicPr>
            <p:blipFill>
              <a:blip r:embed="rId23">
                <a:duotone>
                  <a:schemeClr val="accent3">
                    <a:shade val="45000"/>
                    <a:satMod val="135000"/>
                  </a:schemeClr>
                  <a:prstClr val="white"/>
                </a:duotone>
              </a:blip>
              <a:stretch>
                <a:fillRect/>
              </a:stretch>
            </p:blipFill>
            <p:spPr>
              <a:xfrm rot="3389928">
                <a:off x="8665347" y="1490820"/>
                <a:ext cx="426354" cy="695004"/>
              </a:xfrm>
              <a:prstGeom prst="rect">
                <a:avLst/>
              </a:prstGeom>
            </p:spPr>
          </p:pic>
          <p:pic>
            <p:nvPicPr>
              <p:cNvPr id="29" name="图片 28"/>
              <p:cNvPicPr>
                <a:picLocks noChangeAspect="1"/>
              </p:cNvPicPr>
              <p:nvPr/>
            </p:nvPicPr>
            <p:blipFill>
              <a:blip r:embed="rId23">
                <a:duotone>
                  <a:schemeClr val="accent3">
                    <a:shade val="45000"/>
                    <a:satMod val="135000"/>
                  </a:schemeClr>
                  <a:prstClr val="white"/>
                </a:duotone>
              </a:blip>
              <a:stretch>
                <a:fillRect/>
              </a:stretch>
            </p:blipFill>
            <p:spPr>
              <a:xfrm rot="6734859">
                <a:off x="8558097" y="1771145"/>
                <a:ext cx="426354" cy="695004"/>
              </a:xfrm>
              <a:prstGeom prst="rect">
                <a:avLst/>
              </a:prstGeom>
            </p:spPr>
          </p:pic>
          <p:pic>
            <p:nvPicPr>
              <p:cNvPr id="30" name="图片 29"/>
              <p:cNvPicPr>
                <a:picLocks noChangeAspect="1"/>
              </p:cNvPicPr>
              <p:nvPr/>
            </p:nvPicPr>
            <p:blipFill>
              <a:blip r:embed="rId23">
                <a:duotone>
                  <a:schemeClr val="accent3">
                    <a:shade val="45000"/>
                    <a:satMod val="135000"/>
                  </a:schemeClr>
                  <a:prstClr val="white"/>
                </a:duotone>
              </a:blip>
              <a:stretch>
                <a:fillRect/>
              </a:stretch>
            </p:blipFill>
            <p:spPr>
              <a:xfrm rot="13374121" flipH="1">
                <a:off x="8229970" y="1823401"/>
                <a:ext cx="371888" cy="695004"/>
              </a:xfrm>
              <a:prstGeom prst="rect">
                <a:avLst/>
              </a:prstGeom>
              <a:effectLst>
                <a:glow rad="228600">
                  <a:schemeClr val="accent4">
                    <a:satMod val="175000"/>
                    <a:alpha val="40000"/>
                  </a:schemeClr>
                </a:glow>
              </a:effectLst>
            </p:spPr>
          </p:pic>
          <p:pic>
            <p:nvPicPr>
              <p:cNvPr id="31" name="图片 30"/>
              <p:cNvPicPr>
                <a:picLocks noChangeAspect="1"/>
              </p:cNvPicPr>
              <p:nvPr/>
            </p:nvPicPr>
            <p:blipFill>
              <a:blip r:embed="rId23">
                <a:duotone>
                  <a:schemeClr val="accent3">
                    <a:shade val="45000"/>
                    <a:satMod val="135000"/>
                  </a:schemeClr>
                  <a:prstClr val="white"/>
                </a:duotone>
              </a:blip>
              <a:stretch>
                <a:fillRect/>
              </a:stretch>
            </p:blipFill>
            <p:spPr>
              <a:xfrm rot="17297874" flipH="1">
                <a:off x="8016847" y="1579883"/>
                <a:ext cx="426354" cy="695004"/>
              </a:xfrm>
              <a:prstGeom prst="rect">
                <a:avLst/>
              </a:prstGeom>
              <a:effectLst>
                <a:glow rad="228600">
                  <a:schemeClr val="accent6">
                    <a:satMod val="175000"/>
                    <a:alpha val="40000"/>
                  </a:schemeClr>
                </a:glow>
              </a:effectLst>
            </p:spPr>
          </p:pic>
        </p:grpSp>
        <p:grpSp>
          <p:nvGrpSpPr>
            <p:cNvPr id="3" name="PA_组合 2"/>
            <p:cNvGrpSpPr/>
            <p:nvPr>
              <p:custDataLst>
                <p:tags r:id="rId19"/>
              </p:custDataLst>
            </p:nvPr>
          </p:nvGrpSpPr>
          <p:grpSpPr>
            <a:xfrm>
              <a:off x="2346538" y="2444240"/>
              <a:ext cx="1805933" cy="1805933"/>
              <a:chOff x="2083952" y="2436613"/>
              <a:chExt cx="2458561" cy="2458561"/>
            </a:xfrm>
          </p:grpSpPr>
          <p:sp>
            <p:nvSpPr>
              <p:cNvPr id="5" name="MH_Other_2"/>
              <p:cNvSpPr/>
              <p:nvPr>
                <p:custDataLst>
                  <p:tags r:id="rId20"/>
                </p:custDataLst>
              </p:nvPr>
            </p:nvSpPr>
            <p:spPr>
              <a:xfrm>
                <a:off x="2083952" y="2436613"/>
                <a:ext cx="2458561" cy="2458561"/>
              </a:xfrm>
              <a:prstGeom prst="ellipse">
                <a:avLst/>
              </a:pr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dirty="0"/>
              </a:p>
            </p:txBody>
          </p:sp>
          <p:sp>
            <p:nvSpPr>
              <p:cNvPr id="6" name="MH_Title_1"/>
              <p:cNvSpPr/>
              <p:nvPr>
                <p:custDataLst>
                  <p:tags r:id="rId21"/>
                </p:custDataLst>
              </p:nvPr>
            </p:nvSpPr>
            <p:spPr>
              <a:xfrm>
                <a:off x="2329418" y="2681177"/>
                <a:ext cx="1967628" cy="1967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800" b="1" dirty="0">
                    <a:solidFill>
                      <a:schemeClr val="accent5">
                        <a:lumMod val="50000"/>
                      </a:schemeClr>
                    </a:solidFill>
                    <a:latin typeface="微软雅黑" panose="020B0503020204020204" pitchFamily="34" charset="-122"/>
                    <a:ea typeface="微软雅黑" panose="020B0503020204020204" pitchFamily="34" charset="-122"/>
                    <a:sym typeface="+mn-ea"/>
                  </a:rPr>
                  <a:t>目录</a:t>
                </a:r>
              </a:p>
            </p:txBody>
          </p:sp>
        </p:grpSp>
      </p:grpSp>
      <p:sp>
        <p:nvSpPr>
          <p:cNvPr id="2" name="MH_Other_7"/>
          <p:cNvSpPr/>
          <p:nvPr>
            <p:custDataLst>
              <p:tags r:id="rId12"/>
            </p:custDataLst>
          </p:nvPr>
        </p:nvSpPr>
        <p:spPr>
          <a:xfrm>
            <a:off x="4812317" y="4487785"/>
            <a:ext cx="555221" cy="555222"/>
          </a:xfrm>
          <a:prstGeom prst="ellipse">
            <a:avLst/>
          </a:prstGeom>
        </p:spPr>
        <p:style>
          <a:lnRef idx="2">
            <a:schemeClr val="accent4"/>
          </a:lnRef>
          <a:fillRef idx="1">
            <a:schemeClr val="lt1"/>
          </a:fillRef>
          <a:effectRef idx="0">
            <a:schemeClr val="accent4"/>
          </a:effectRef>
          <a:fontRef idx="minor">
            <a:schemeClr val="dk1"/>
          </a:fontRef>
        </p:style>
        <p:txBody>
          <a:bodyPr lIns="0" tIns="0" rIns="0" bIns="0" anchor="ctr">
            <a:normAutofit/>
          </a:bodyPr>
          <a:lstStyle/>
          <a:p>
            <a:pPr algn="ctr">
              <a:defRPr/>
            </a:pPr>
            <a:endParaRPr lang="zh-CN" altLang="en-US"/>
          </a:p>
        </p:txBody>
      </p:sp>
      <p:sp>
        <p:nvSpPr>
          <p:cNvPr id="18" name="MH_Other_7"/>
          <p:cNvSpPr/>
          <p:nvPr>
            <p:custDataLst>
              <p:tags r:id="rId13"/>
            </p:custDataLst>
          </p:nvPr>
        </p:nvSpPr>
        <p:spPr>
          <a:xfrm>
            <a:off x="4811047" y="5383135"/>
            <a:ext cx="555221" cy="555222"/>
          </a:xfrm>
          <a:prstGeom prst="ellipse">
            <a:avLst/>
          </a:prstGeom>
          <a:solidFill>
            <a:srgbClr val="FFFFFF"/>
          </a:solidFill>
          <a:ln>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a:p>
        </p:txBody>
      </p:sp>
      <p:sp>
        <p:nvSpPr>
          <p:cNvPr id="19" name="MH_Other_8"/>
          <p:cNvSpPr/>
          <p:nvPr>
            <p:custDataLst>
              <p:tags r:id="rId14"/>
            </p:custDataLst>
          </p:nvPr>
        </p:nvSpPr>
        <p:spPr>
          <a:xfrm>
            <a:off x="4917517" y="4592350"/>
            <a:ext cx="344821" cy="344823"/>
          </a:xfrm>
          <a:prstGeom prst="ellipse">
            <a:avLst/>
          </a:prstGeom>
        </p:spPr>
        <p:style>
          <a:lnRef idx="1">
            <a:schemeClr val="accent4"/>
          </a:lnRef>
          <a:fillRef idx="2">
            <a:schemeClr val="accent4"/>
          </a:fillRef>
          <a:effectRef idx="1">
            <a:schemeClr val="accent4"/>
          </a:effectRef>
          <a:fontRef idx="minor">
            <a:schemeClr val="dk1"/>
          </a:fontRef>
        </p:style>
        <p:txBody>
          <a:bodyPr lIns="0" tIns="0" rIns="0" bIns="0" anchor="ctr">
            <a:normAutofit fontScale="92500" lnSpcReduction="10000"/>
          </a:bodyPr>
          <a:lstStyle/>
          <a:p>
            <a:pPr algn="ctr">
              <a:defRPr/>
            </a:pPr>
            <a:endParaRPr lang="zh-CN" altLang="en-US"/>
          </a:p>
        </p:txBody>
      </p:sp>
      <p:sp>
        <p:nvSpPr>
          <p:cNvPr id="20" name="MH_Other_8"/>
          <p:cNvSpPr/>
          <p:nvPr>
            <p:custDataLst>
              <p:tags r:id="rId15"/>
            </p:custDataLst>
          </p:nvPr>
        </p:nvSpPr>
        <p:spPr>
          <a:xfrm>
            <a:off x="4915612" y="5488335"/>
            <a:ext cx="344821" cy="3448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lnSpcReduction="10000"/>
          </a:bodyPr>
          <a:lstStyle/>
          <a:p>
            <a:pPr algn="ctr">
              <a:defRPr/>
            </a:pPr>
            <a:endParaRPr lang="zh-CN" altLang="en-US"/>
          </a:p>
        </p:txBody>
      </p:sp>
      <p:sp>
        <p:nvSpPr>
          <p:cNvPr id="15" name="MH_SubTitle_3"/>
          <p:cNvSpPr>
            <a:spLocks noChangeArrowheads="1"/>
          </p:cNvSpPr>
          <p:nvPr>
            <p:custDataLst>
              <p:tags r:id="rId16"/>
            </p:custDataLst>
          </p:nvPr>
        </p:nvSpPr>
        <p:spPr bwMode="auto">
          <a:xfrm>
            <a:off x="5771515" y="4520565"/>
            <a:ext cx="4365625" cy="4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a:buClrTx/>
              <a:buSzTx/>
              <a:buFontTx/>
            </a:pPr>
            <a:r>
              <a:rPr lang="zh-CN" altLang="en-US" sz="28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问题处理</a:t>
            </a:r>
          </a:p>
        </p:txBody>
      </p:sp>
      <p:sp>
        <p:nvSpPr>
          <p:cNvPr id="23" name="MH_SubTitle_3"/>
          <p:cNvSpPr>
            <a:spLocks noChangeArrowheads="1"/>
          </p:cNvSpPr>
          <p:nvPr>
            <p:custDataLst>
              <p:tags r:id="rId17"/>
            </p:custDataLst>
          </p:nvPr>
        </p:nvSpPr>
        <p:spPr bwMode="auto">
          <a:xfrm>
            <a:off x="5771515" y="5415280"/>
            <a:ext cx="4365625" cy="48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lvl="0" algn="l">
              <a:buClrTx/>
              <a:buSzTx/>
              <a:buFontTx/>
            </a:pPr>
            <a:r>
              <a:rPr lang="zh-CN" altLang="en-US" sz="28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温馨提示</a:t>
            </a:r>
          </a:p>
        </p:txBody>
      </p:sp>
      <p:sp>
        <p:nvSpPr>
          <p:cNvPr id="21" name="文本框 20"/>
          <p:cNvSpPr txBox="1"/>
          <p:nvPr/>
        </p:nvSpPr>
        <p:spPr>
          <a:xfrm>
            <a:off x="2606675" y="567690"/>
            <a:ext cx="7086600" cy="922020"/>
          </a:xfrm>
          <a:prstGeom prst="rect">
            <a:avLst/>
          </a:prstGeom>
          <a:noFill/>
        </p:spPr>
        <p:txBody>
          <a:bodyPr wrap="none" rtlCol="0" anchor="t">
            <a:spAutoFit/>
          </a:bodyPr>
          <a:lstStyle/>
          <a:p>
            <a:r>
              <a:rPr lang="zh-CN" altLang="en-US" sz="5400" b="1" dirty="0">
                <a:latin typeface="微软雅黑" panose="020B0503020204020204" pitchFamily="34" charset="-122"/>
                <a:ea typeface="微软雅黑" panose="020B0503020204020204" pitchFamily="34" charset="-122"/>
                <a:cs typeface="微软雅黑" panose="020B0503020204020204" pitchFamily="34" charset="-122"/>
                <a:sym typeface="+mn-ea"/>
              </a:rPr>
              <a:t>一、手机</a:t>
            </a:r>
            <a:r>
              <a:rPr lang="en-US" altLang="zh-CN" sz="54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5400" b="1" dirty="0">
                <a:latin typeface="微软雅黑" panose="020B0503020204020204" pitchFamily="34" charset="-122"/>
                <a:ea typeface="微软雅黑" panose="020B0503020204020204" pitchFamily="34" charset="-122"/>
                <a:cs typeface="微软雅黑" panose="020B0503020204020204" pitchFamily="34" charset="-122"/>
                <a:sym typeface="+mn-ea"/>
              </a:rPr>
              <a:t>登录流程</a:t>
            </a:r>
            <a:endParaRPr lang="zh-CN" altLang="en-US" sz="54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par>
                                <p:cTn id="11" presetID="18" presetClass="entr" presetSubtype="12" fill="hold" grpId="2"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2"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Left)">
                                      <p:cBhvr>
                                        <p:cTn id="16" dur="500"/>
                                        <p:tgtEl>
                                          <p:spTgt spid="10"/>
                                        </p:tgtEl>
                                      </p:cBhvr>
                                    </p:animEffect>
                                  </p:childTnLst>
                                </p:cTn>
                              </p:par>
                              <p:par>
                                <p:cTn id="17" presetID="18" presetClass="entr" presetSubtype="12" fill="hold" grpId="2"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Left)">
                                      <p:cBhvr>
                                        <p:cTn id="19" dur="500"/>
                                        <p:tgtEl>
                                          <p:spTgt spid="11"/>
                                        </p:tgtEl>
                                      </p:cBhvr>
                                    </p:animEffect>
                                  </p:childTnLst>
                                </p:cTn>
                              </p:par>
                              <p:par>
                                <p:cTn id="20" presetID="18" presetClass="entr" presetSubtype="12" fill="hold" grpId="2"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par>
                                <p:cTn id="23" presetID="18" presetClass="entr" presetSubtype="12" fill="hold" grpId="2"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downLeft)">
                                      <p:cBhvr>
                                        <p:cTn id="25" dur="500"/>
                                        <p:tgtEl>
                                          <p:spTgt spid="13"/>
                                        </p:tgtEl>
                                      </p:cBhvr>
                                    </p:animEffect>
                                  </p:childTnLst>
                                </p:cTn>
                              </p:par>
                              <p:par>
                                <p:cTn id="26" presetID="18" presetClass="entr" presetSubtype="12" fill="hold" grpId="2"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Left)">
                                      <p:cBhvr>
                                        <p:cTn id="28" dur="500"/>
                                        <p:tgtEl>
                                          <p:spTgt spid="14"/>
                                        </p:tgtEl>
                                      </p:cBhvr>
                                    </p:animEffect>
                                  </p:childTnLst>
                                </p:cTn>
                              </p:par>
                              <p:par>
                                <p:cTn id="29" presetID="18" presetClass="entr" presetSubtype="12" fill="hold" grpId="2"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Left)">
                                      <p:cBhvr>
                                        <p:cTn id="31" dur="500"/>
                                        <p:tgtEl>
                                          <p:spTgt spid="17"/>
                                        </p:tgtEl>
                                      </p:cBhvr>
                                    </p:animEffect>
                                  </p:childTnLst>
                                </p:cTn>
                              </p:par>
                              <p:par>
                                <p:cTn id="32" presetID="18" presetClass="entr" presetSubtype="12"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strips(downLeft)">
                                      <p:cBhvr>
                                        <p:cTn id="34" dur="500"/>
                                        <p:tgtEl>
                                          <p:spTgt spid="40"/>
                                        </p:tgtEl>
                                      </p:cBhvr>
                                    </p:animEffect>
                                  </p:childTnLst>
                                </p:cTn>
                              </p:par>
                              <p:par>
                                <p:cTn id="35" presetID="18" presetClass="entr" presetSubtype="12" fill="hold" grpId="2"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strips(downLeft)">
                                      <p:cBhvr>
                                        <p:cTn id="37" dur="500"/>
                                        <p:tgtEl>
                                          <p:spTgt spid="2"/>
                                        </p:tgtEl>
                                      </p:cBhvr>
                                    </p:animEffect>
                                  </p:childTnLst>
                                </p:cTn>
                              </p:par>
                              <p:par>
                                <p:cTn id="38" presetID="18" presetClass="entr" presetSubtype="12" fill="hold" grpId="2"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strips(downLeft)">
                                      <p:cBhvr>
                                        <p:cTn id="40" dur="500"/>
                                        <p:tgtEl>
                                          <p:spTgt spid="18"/>
                                        </p:tgtEl>
                                      </p:cBhvr>
                                    </p:animEffect>
                                  </p:childTnLst>
                                </p:cTn>
                              </p:par>
                              <p:par>
                                <p:cTn id="41" presetID="18" presetClass="entr" presetSubtype="12" fill="hold" grpId="2"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downLeft)">
                                      <p:cBhvr>
                                        <p:cTn id="43" dur="500"/>
                                        <p:tgtEl>
                                          <p:spTgt spid="19"/>
                                        </p:tgtEl>
                                      </p:cBhvr>
                                    </p:animEffect>
                                  </p:childTnLst>
                                </p:cTn>
                              </p:par>
                              <p:par>
                                <p:cTn id="44" presetID="18" presetClass="entr" presetSubtype="12" fill="hold" grpId="2"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strips(downLeft)">
                                      <p:cBhvr>
                                        <p:cTn id="46" dur="500"/>
                                        <p:tgtEl>
                                          <p:spTgt spid="20"/>
                                        </p:tgtEl>
                                      </p:cBhvr>
                                    </p:animEffect>
                                  </p:childTnLst>
                                </p:cTn>
                              </p:par>
                              <p:par>
                                <p:cTn id="47" presetID="18" presetClass="entr" presetSubtype="12" fill="hold" grpId="2"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trips(downLeft)">
                                      <p:cBhvr>
                                        <p:cTn id="49" dur="500"/>
                                        <p:tgtEl>
                                          <p:spTgt spid="15"/>
                                        </p:tgtEl>
                                      </p:cBhvr>
                                    </p:animEffect>
                                  </p:childTnLst>
                                </p:cTn>
                              </p:par>
                              <p:par>
                                <p:cTn id="50" presetID="18" presetClass="entr" presetSubtype="12" fill="hold" grpId="2"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strips(downLeft)">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8" grpId="2" bldLvl="0" animBg="1"/>
      <p:bldP spid="9" grpId="0" animBg="1"/>
      <p:bldP spid="9" grpId="1" animBg="1"/>
      <p:bldP spid="9" grpId="2" bldLvl="0" animBg="1"/>
      <p:bldP spid="10" grpId="0"/>
      <p:bldP spid="10" grpId="1"/>
      <p:bldP spid="10" grpId="2"/>
      <p:bldP spid="11" grpId="0" animBg="1"/>
      <p:bldP spid="11" grpId="1" animBg="1"/>
      <p:bldP spid="11" grpId="2" bldLvl="0" animBg="1"/>
      <p:bldP spid="12" grpId="0" animBg="1"/>
      <p:bldP spid="12" grpId="1" animBg="1"/>
      <p:bldP spid="12" grpId="2" bldLvl="0" animBg="1"/>
      <p:bldP spid="13" grpId="0"/>
      <p:bldP spid="13" grpId="1"/>
      <p:bldP spid="13" grpId="2"/>
      <p:bldP spid="14" grpId="0" animBg="1"/>
      <p:bldP spid="14" grpId="1" animBg="1"/>
      <p:bldP spid="14" grpId="2" bldLvl="0" animBg="1"/>
      <p:bldP spid="17" grpId="0" animBg="1"/>
      <p:bldP spid="17" grpId="1" animBg="1"/>
      <p:bldP spid="17" grpId="2" bldLvl="0" animBg="1"/>
      <p:bldP spid="2" grpId="0" animBg="1"/>
      <p:bldP spid="2" grpId="1" animBg="1"/>
      <p:bldP spid="2" grpId="2" bldLvl="0" animBg="1"/>
      <p:bldP spid="18" grpId="0" animBg="1"/>
      <p:bldP spid="18" grpId="1" animBg="1"/>
      <p:bldP spid="18" grpId="2" bldLvl="0" animBg="1"/>
      <p:bldP spid="19" grpId="0" animBg="1"/>
      <p:bldP spid="19" grpId="1" animBg="1"/>
      <p:bldP spid="19" grpId="2" bldLvl="0" animBg="1"/>
      <p:bldP spid="20" grpId="0" animBg="1"/>
      <p:bldP spid="20" grpId="1" animBg="1"/>
      <p:bldP spid="20" grpId="2" bldLvl="0" animBg="1"/>
      <p:bldP spid="15" grpId="0"/>
      <p:bldP spid="15" grpId="1"/>
      <p:bldP spid="15" grpId="2"/>
      <p:bldP spid="23" grpId="0"/>
      <p:bldP spid="23" grpId="1"/>
      <p:bldP spid="23"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9" descr="New Macbook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 y="1021715"/>
            <a:ext cx="10469880" cy="5589905"/>
          </a:xfrm>
          <a:prstGeom prst="rect">
            <a:avLst/>
          </a:prstGeom>
        </p:spPr>
      </p:pic>
      <p:sp>
        <p:nvSpPr>
          <p:cNvPr id="100" name="文本框 99"/>
          <p:cNvSpPr txBox="1"/>
          <p:nvPr/>
        </p:nvSpPr>
        <p:spPr>
          <a:xfrm>
            <a:off x="9017635" y="963930"/>
            <a:ext cx="3011170" cy="5107940"/>
          </a:xfrm>
          <a:prstGeom prst="rect">
            <a:avLst/>
          </a:prstGeom>
          <a:noFill/>
          <a:ln w="9525">
            <a:noFill/>
          </a:ln>
        </p:spPr>
        <p:txBody>
          <a:bodyPr wrap="square">
            <a:spAutoFit/>
          </a:bodyPr>
          <a:lstStyle/>
          <a:p>
            <a:pPr indent="0"/>
            <a:r>
              <a:rPr lang="zh-CN" b="0">
                <a:ea typeface="微软雅黑" panose="020B0503020204020204" pitchFamily="34" charset="-122"/>
              </a:rPr>
              <a:t>点击课程名称，进入视频学习页面。每个章节的课程视频可重复观看，学透知识点。</a:t>
            </a:r>
          </a:p>
          <a:p>
            <a:pPr indent="0"/>
            <a:endParaRPr lang="zh-CN" b="0">
              <a:ea typeface="微软雅黑" panose="020B0503020204020204" pitchFamily="34" charset="-122"/>
            </a:endParaRPr>
          </a:p>
          <a:p>
            <a:pPr indent="0"/>
            <a:r>
              <a:rPr lang="zh-CN" b="0">
                <a:ea typeface="微软雅黑" panose="020B0503020204020204" pitchFamily="34" charset="-122"/>
              </a:rPr>
              <a:t>智慧树视频学习进度是根据学生的</a:t>
            </a:r>
            <a:r>
              <a:rPr lang="zh-CN" b="1">
                <a:ea typeface="微软雅黑" panose="020B0503020204020204" pitchFamily="34" charset="-122"/>
              </a:rPr>
              <a:t>累计观看时间</a:t>
            </a:r>
            <a:r>
              <a:rPr lang="zh-CN" b="0">
                <a:ea typeface="微软雅黑" panose="020B0503020204020204" pitchFamily="34" charset="-122"/>
              </a:rPr>
              <a:t>来计算的，拖拽播放进度条是无法累计观看时间的，请认真观看视频。</a:t>
            </a:r>
          </a:p>
          <a:p>
            <a:pPr indent="0"/>
            <a:endParaRPr lang="zh-CN" b="0">
              <a:ea typeface="微软雅黑" panose="020B0503020204020204" pitchFamily="34" charset="-122"/>
            </a:endParaRPr>
          </a:p>
          <a:p>
            <a:pPr indent="0"/>
            <a:r>
              <a:rPr lang="zh-CN" altLang="en-US"/>
              <a:t>当前视频观看完毕后，请手动切换至下一个小节进行播放，已完成的小节前方会出现打勾的标志，此时您可以获得该节视频的学习进度。若显示为，则说明该节视频还未完整观看完毕，请继续观看</a:t>
            </a:r>
            <a:r>
              <a:rPr lang="zh-CN" altLang="en-US" sz="2000"/>
              <a:t>。</a:t>
            </a:r>
          </a:p>
        </p:txBody>
      </p:sp>
      <p:sp>
        <p:nvSpPr>
          <p:cNvPr id="4" name="文本框 3"/>
          <p:cNvSpPr txBox="1"/>
          <p:nvPr/>
        </p:nvSpPr>
        <p:spPr>
          <a:xfrm>
            <a:off x="4893945" y="267335"/>
            <a:ext cx="995680" cy="583565"/>
          </a:xfrm>
          <a:prstGeom prst="rect">
            <a:avLst/>
          </a:prstGeom>
          <a:noFill/>
        </p:spPr>
        <p:txBody>
          <a:bodyPr wrap="none" rtlCol="0">
            <a:spAutoFit/>
          </a:bodyPr>
          <a:lstStyle/>
          <a:p>
            <a:r>
              <a:rPr lang="zh-CN" altLang="en-US" sz="3200" b="1">
                <a:solidFill>
                  <a:srgbClr val="FF0000"/>
                </a:solidFill>
              </a:rPr>
              <a:t>教程</a:t>
            </a:r>
          </a:p>
        </p:txBody>
      </p:sp>
      <p:pic>
        <p:nvPicPr>
          <p:cNvPr id="6" name="图片 5"/>
          <p:cNvPicPr>
            <a:picLocks noChangeAspect="1"/>
          </p:cNvPicPr>
          <p:nvPr/>
        </p:nvPicPr>
        <p:blipFill>
          <a:blip r:embed="rId3"/>
          <a:stretch>
            <a:fillRect/>
          </a:stretch>
        </p:blipFill>
        <p:spPr>
          <a:xfrm>
            <a:off x="154305" y="1423670"/>
            <a:ext cx="8383270" cy="4786630"/>
          </a:xfrm>
          <a:prstGeom prst="rect">
            <a:avLst/>
          </a:prstGeom>
          <a:ln w="41275">
            <a:solidFill>
              <a:schemeClr val="accent2"/>
            </a:solid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9" descr="New Macbook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010" y="796290"/>
            <a:ext cx="10260965" cy="6136640"/>
          </a:xfrm>
          <a:prstGeom prst="rect">
            <a:avLst/>
          </a:prstGeom>
        </p:spPr>
      </p:pic>
      <p:pic>
        <p:nvPicPr>
          <p:cNvPr id="3" name="图片 2"/>
          <p:cNvPicPr>
            <a:picLocks noChangeAspect="1"/>
          </p:cNvPicPr>
          <p:nvPr/>
        </p:nvPicPr>
        <p:blipFill>
          <a:blip r:embed="rId3"/>
          <a:stretch>
            <a:fillRect/>
          </a:stretch>
        </p:blipFill>
        <p:spPr>
          <a:xfrm>
            <a:off x="828675" y="1062355"/>
            <a:ext cx="2660650" cy="5603875"/>
          </a:xfrm>
          <a:prstGeom prst="rect">
            <a:avLst/>
          </a:prstGeom>
          <a:ln w="28575" cmpd="sng">
            <a:solidFill>
              <a:schemeClr val="accent2">
                <a:lumMod val="75000"/>
              </a:schemeClr>
            </a:solidFill>
            <a:prstDash val="solid"/>
          </a:ln>
        </p:spPr>
      </p:pic>
      <p:pic>
        <p:nvPicPr>
          <p:cNvPr id="6" name="图片 5"/>
          <p:cNvPicPr>
            <a:picLocks noChangeAspect="1"/>
          </p:cNvPicPr>
          <p:nvPr/>
        </p:nvPicPr>
        <p:blipFill>
          <a:blip r:embed="rId4"/>
          <a:stretch>
            <a:fillRect/>
          </a:stretch>
        </p:blipFill>
        <p:spPr>
          <a:xfrm>
            <a:off x="2175510" y="1248410"/>
            <a:ext cx="6668135" cy="5417820"/>
          </a:xfrm>
          <a:prstGeom prst="rect">
            <a:avLst/>
          </a:prstGeom>
          <a:ln w="28575" cmpd="sng">
            <a:solidFill>
              <a:schemeClr val="accent2"/>
            </a:solidFill>
            <a:prstDash val="solid"/>
          </a:ln>
        </p:spPr>
      </p:pic>
      <p:sp>
        <p:nvSpPr>
          <p:cNvPr id="100" name="文本框 99"/>
          <p:cNvSpPr txBox="1"/>
          <p:nvPr/>
        </p:nvSpPr>
        <p:spPr>
          <a:xfrm>
            <a:off x="9244330" y="1028700"/>
            <a:ext cx="2963545" cy="4799965"/>
          </a:xfrm>
          <a:prstGeom prst="rect">
            <a:avLst/>
          </a:prstGeom>
          <a:noFill/>
          <a:ln w="9525">
            <a:noFill/>
          </a:ln>
        </p:spPr>
        <p:txBody>
          <a:bodyPr wrap="square">
            <a:spAutoFit/>
          </a:bodyPr>
          <a:lstStyle/>
          <a:p>
            <a:pPr indent="0"/>
            <a:r>
              <a:rPr lang="zh-CN" altLang="en-US" sz="1800"/>
              <a:t>根据以往的实际案例，有部分【混合式】课程的学生最终不及格就是由于未完成见面课部分的学习，所以请所有同学重视见面课。</a:t>
            </a:r>
            <a:endParaRPr lang="zh-CN" sz="1050" b="0">
              <a:ea typeface="微软雅黑" panose="020B0503020204020204" pitchFamily="34" charset="-122"/>
            </a:endParaRPr>
          </a:p>
          <a:p>
            <a:pPr indent="0"/>
            <a:r>
              <a:rPr lang="zh-CN" altLang="en-US"/>
              <a:t>在课程学习页，右上角的【见面课】，点击即可查看。</a:t>
            </a:r>
          </a:p>
          <a:p>
            <a:pPr indent="0"/>
            <a:endParaRPr lang="zh-CN" altLang="en-US"/>
          </a:p>
          <a:p>
            <a:pPr indent="0"/>
            <a:r>
              <a:rPr lang="zh-CN" altLang="zh-CN" dirty="0">
                <a:sym typeface="+mn-ea"/>
              </a:rPr>
              <a:t>见面课可看直播也可看回放，当学生完成相应见面课，也可直接查看单次得分情况。</a:t>
            </a:r>
            <a:endParaRPr lang="zh-CN" altLang="zh-CN" dirty="0"/>
          </a:p>
          <a:p>
            <a:pPr indent="0"/>
            <a:endParaRPr lang="zh-CN" altLang="zh-CN" dirty="0"/>
          </a:p>
          <a:p>
            <a:pPr indent="0"/>
            <a:endParaRPr lang="en-US" altLang="zh-CN" dirty="0"/>
          </a:p>
          <a:p>
            <a:pPr indent="0"/>
            <a:r>
              <a:rPr lang="zh-CN" altLang="zh-CN" dirty="0">
                <a:solidFill>
                  <a:srgbClr val="FF6600"/>
                </a:solidFill>
                <a:sym typeface="+mn-ea"/>
              </a:rPr>
              <a:t>注：无论是观看见面课</a:t>
            </a:r>
            <a:r>
              <a:rPr lang="zh-CN" altLang="zh-CN" b="1" dirty="0">
                <a:solidFill>
                  <a:srgbClr val="FF6600"/>
                </a:solidFill>
                <a:sym typeface="+mn-ea"/>
              </a:rPr>
              <a:t>直播</a:t>
            </a:r>
            <a:r>
              <a:rPr lang="zh-CN" altLang="zh-CN" dirty="0">
                <a:solidFill>
                  <a:srgbClr val="FF6600"/>
                </a:solidFill>
                <a:sym typeface="+mn-ea"/>
              </a:rPr>
              <a:t>，还是观看见面课</a:t>
            </a:r>
            <a:r>
              <a:rPr lang="zh-CN" altLang="zh-CN" b="1" dirty="0">
                <a:solidFill>
                  <a:srgbClr val="FF6600"/>
                </a:solidFill>
                <a:sym typeface="+mn-ea"/>
              </a:rPr>
              <a:t>回放</a:t>
            </a:r>
            <a:r>
              <a:rPr lang="zh-CN" altLang="zh-CN" dirty="0">
                <a:solidFill>
                  <a:srgbClr val="FF6600"/>
                </a:solidFill>
                <a:sym typeface="+mn-ea"/>
              </a:rPr>
              <a:t>，均从该入口进入。</a:t>
            </a:r>
            <a:endParaRPr lang="zh-CN" altLang="zh-CN" dirty="0">
              <a:solidFill>
                <a:srgbClr val="FF6600"/>
              </a:solidFill>
            </a:endParaRPr>
          </a:p>
          <a:p>
            <a:pPr indent="0"/>
            <a:endParaRPr lang="zh-CN" altLang="en-US"/>
          </a:p>
        </p:txBody>
      </p:sp>
      <p:sp>
        <p:nvSpPr>
          <p:cNvPr id="7" name="文本框 6"/>
          <p:cNvSpPr txBox="1"/>
          <p:nvPr/>
        </p:nvSpPr>
        <p:spPr>
          <a:xfrm>
            <a:off x="4732655" y="151130"/>
            <a:ext cx="1554480" cy="645160"/>
          </a:xfrm>
          <a:prstGeom prst="rect">
            <a:avLst/>
          </a:prstGeom>
          <a:noFill/>
        </p:spPr>
        <p:txBody>
          <a:bodyPr wrap="none" rtlCol="0">
            <a:spAutoFit/>
          </a:bodyPr>
          <a:lstStyle/>
          <a:p>
            <a:r>
              <a:rPr lang="zh-CN" altLang="en-US" sz="3600" b="1">
                <a:solidFill>
                  <a:srgbClr val="FF0000"/>
                </a:solidFill>
              </a:rPr>
              <a:t>见面课</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09840" y="414020"/>
            <a:ext cx="4495165" cy="5631180"/>
          </a:xfrm>
          <a:prstGeom prst="rect">
            <a:avLst/>
          </a:prstGeom>
          <a:noFill/>
        </p:spPr>
        <p:txBody>
          <a:bodyPr wrap="square" rtlCol="0">
            <a:spAutoFit/>
          </a:bodyPr>
          <a:lstStyle/>
          <a:p>
            <a:pPr marL="285750" indent="-285750">
              <a:buFont typeface="Wingdings" panose="05000000000000000000" charset="0"/>
              <a:buChar char="u"/>
            </a:pPr>
            <a:endParaRPr lang="zh-CN" altLang="en-US"/>
          </a:p>
          <a:p>
            <a:pPr indent="0">
              <a:buFont typeface="Wingdings" panose="05000000000000000000" charset="0"/>
              <a:buNone/>
            </a:pPr>
            <a:r>
              <a:rPr lang="zh-CN" altLang="en-US"/>
              <a:t>每次见面课总分由三部分构成：签到分（</a:t>
            </a:r>
            <a:r>
              <a:rPr lang="en-US" altLang="zh-CN"/>
              <a:t>2</a:t>
            </a:r>
            <a:r>
              <a:rPr lang="zh-CN" altLang="en-US"/>
              <a:t>分）、表现分（</a:t>
            </a:r>
            <a:r>
              <a:rPr lang="en-US" altLang="zh-CN"/>
              <a:t>1</a:t>
            </a:r>
            <a:r>
              <a:rPr lang="zh-CN" altLang="en-US"/>
              <a:t>分）、测验分（</a:t>
            </a:r>
            <a:r>
              <a:rPr lang="en-US" altLang="zh-CN"/>
              <a:t>2</a:t>
            </a:r>
            <a:r>
              <a:rPr lang="zh-CN" altLang="en-US"/>
              <a:t>分）。</a:t>
            </a:r>
            <a:endParaRPr lang="zh-CN" altLang="en-US">
              <a:solidFill>
                <a:schemeClr val="accent4">
                  <a:lumMod val="75000"/>
                </a:schemeClr>
              </a:solidFill>
            </a:endParaRPr>
          </a:p>
          <a:p>
            <a:pPr indent="0">
              <a:buFont typeface="Wingdings" panose="05000000000000000000" charset="0"/>
              <a:buNone/>
            </a:pPr>
            <a:endParaRPr lang="zh-CN" altLang="en-US"/>
          </a:p>
          <a:p>
            <a:pPr marL="285750" indent="-285750">
              <a:buFont typeface="Wingdings" panose="05000000000000000000" charset="0"/>
              <a:buChar char="u"/>
            </a:pPr>
            <a:r>
              <a:rPr lang="zh-CN" altLang="en-US"/>
              <a:t> 学生可自行在网上收看见面课的直播或回放。学生只要在学习时间结束前观看完直播或回放，且进度超过</a:t>
            </a:r>
            <a:r>
              <a:rPr lang="zh-CN" altLang="en-US" b="1">
                <a:solidFill>
                  <a:srgbClr val="FF0000"/>
                </a:solidFill>
              </a:rPr>
              <a:t>80%</a:t>
            </a:r>
            <a:r>
              <a:rPr lang="zh-CN" altLang="en-US"/>
              <a:t>，即可拿到该次见面课的分数（签到分和表现分）</a:t>
            </a:r>
          </a:p>
          <a:p>
            <a:pPr indent="0">
              <a:buFont typeface="Wingdings" panose="05000000000000000000" charset="0"/>
              <a:buNone/>
            </a:pPr>
            <a:endParaRPr lang="zh-CN" altLang="en-US"/>
          </a:p>
          <a:p>
            <a:pPr marL="285750" indent="-285750">
              <a:buFont typeface="Wingdings" panose="05000000000000000000" charset="0"/>
              <a:buChar char="u"/>
            </a:pPr>
            <a:r>
              <a:rPr lang="zh-CN" altLang="en-US"/>
              <a:t>随堂测验都是客观题，提交后系统  自动批卷出分</a:t>
            </a:r>
          </a:p>
          <a:p>
            <a:pPr marL="285750" indent="-285750">
              <a:buFont typeface="Wingdings" panose="05000000000000000000" charset="0"/>
              <a:buChar char="u"/>
            </a:pPr>
            <a:endParaRPr lang="zh-CN" altLang="en-US"/>
          </a:p>
          <a:p>
            <a:pPr marL="285750" indent="-285750">
              <a:buFont typeface="Wingdings" panose="05000000000000000000" charset="0"/>
              <a:buChar char="u"/>
            </a:pPr>
            <a:r>
              <a:rPr lang="zh-CN" altLang="en-US"/>
              <a:t>随堂测验不能申请重做和查看答案，   因此提交需谨慎</a:t>
            </a:r>
          </a:p>
          <a:p>
            <a:pPr marL="285750" indent="-285750">
              <a:buFont typeface="Wingdings" panose="05000000000000000000" charset="0"/>
              <a:buChar char="u"/>
            </a:pPr>
            <a:endParaRPr lang="zh-CN" altLang="en-US"/>
          </a:p>
          <a:p>
            <a:pPr marL="285750" indent="-285750">
              <a:buFont typeface="Wingdings" panose="05000000000000000000" charset="0"/>
              <a:buChar char="u"/>
            </a:pPr>
            <a:r>
              <a:rPr lang="zh-CN" altLang="en-US"/>
              <a:t>老师何时布置随堂测验是看老师具体安排的，以老师发布为准，需要同学们及时关注见面课模块和作业考试列表变动</a:t>
            </a:r>
          </a:p>
          <a:p>
            <a:pPr marL="285750" indent="-285750">
              <a:buFont typeface="Wingdings" panose="05000000000000000000" charset="0"/>
              <a:buChar char="u"/>
            </a:pPr>
            <a:endParaRPr lang="zh-CN" altLang="en-US"/>
          </a:p>
        </p:txBody>
      </p:sp>
      <p:pic>
        <p:nvPicPr>
          <p:cNvPr id="5" name="图片 4"/>
          <p:cNvPicPr>
            <a:picLocks noChangeAspect="1"/>
          </p:cNvPicPr>
          <p:nvPr/>
        </p:nvPicPr>
        <p:blipFill>
          <a:blip r:embed="rId2"/>
          <a:stretch>
            <a:fillRect/>
          </a:stretch>
        </p:blipFill>
        <p:spPr>
          <a:xfrm>
            <a:off x="8890" y="3190875"/>
            <a:ext cx="5753735" cy="3641725"/>
          </a:xfrm>
          <a:prstGeom prst="rect">
            <a:avLst/>
          </a:prstGeom>
          <a:ln w="38100" cmpd="sng">
            <a:solidFill>
              <a:schemeClr val="accent1">
                <a:shade val="50000"/>
              </a:schemeClr>
            </a:solidFill>
            <a:prstDash val="solid"/>
          </a:ln>
        </p:spPr>
      </p:pic>
      <p:pic>
        <p:nvPicPr>
          <p:cNvPr id="8" name="图片 7"/>
          <p:cNvPicPr>
            <a:picLocks noChangeAspect="1"/>
          </p:cNvPicPr>
          <p:nvPr/>
        </p:nvPicPr>
        <p:blipFill>
          <a:blip r:embed="rId3"/>
          <a:stretch>
            <a:fillRect/>
          </a:stretch>
        </p:blipFill>
        <p:spPr>
          <a:xfrm>
            <a:off x="8890" y="122555"/>
            <a:ext cx="2767330" cy="2106930"/>
          </a:xfrm>
          <a:prstGeom prst="rect">
            <a:avLst/>
          </a:prstGeom>
          <a:solidFill>
            <a:schemeClr val="accent2"/>
          </a:solidFill>
          <a:ln w="34925" cmpd="sng">
            <a:solidFill>
              <a:schemeClr val="accent1">
                <a:shade val="50000"/>
              </a:schemeClr>
            </a:solidFill>
            <a:prstDash val="solid"/>
          </a:ln>
        </p:spPr>
      </p:pic>
      <p:pic>
        <p:nvPicPr>
          <p:cNvPr id="6" name="图片 5"/>
          <p:cNvPicPr>
            <a:picLocks noChangeAspect="1"/>
          </p:cNvPicPr>
          <p:nvPr/>
        </p:nvPicPr>
        <p:blipFill>
          <a:blip r:embed="rId4"/>
          <a:stretch>
            <a:fillRect/>
          </a:stretch>
        </p:blipFill>
        <p:spPr>
          <a:xfrm>
            <a:off x="1936115" y="122555"/>
            <a:ext cx="5429885" cy="3606800"/>
          </a:xfrm>
          <a:prstGeom prst="rect">
            <a:avLst/>
          </a:prstGeom>
          <a:ln w="38100" cmpd="sng">
            <a:solidFill>
              <a:schemeClr val="accent1">
                <a:shade val="50000"/>
              </a:schemeClr>
            </a:solidFill>
            <a:prstDash val="soli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9" descr="New Macbook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890" y="210185"/>
            <a:ext cx="10260965" cy="6627495"/>
          </a:xfrm>
          <a:prstGeom prst="rect">
            <a:avLst/>
          </a:prstGeom>
        </p:spPr>
      </p:pic>
      <p:pic>
        <p:nvPicPr>
          <p:cNvPr id="3" name="图片 2"/>
          <p:cNvPicPr>
            <a:picLocks noChangeAspect="1"/>
          </p:cNvPicPr>
          <p:nvPr/>
        </p:nvPicPr>
        <p:blipFill>
          <a:blip r:embed="rId3"/>
          <a:stretch>
            <a:fillRect/>
          </a:stretch>
        </p:blipFill>
        <p:spPr>
          <a:xfrm>
            <a:off x="182880" y="527685"/>
            <a:ext cx="2544445" cy="5621655"/>
          </a:xfrm>
          <a:prstGeom prst="rect">
            <a:avLst/>
          </a:prstGeom>
          <a:ln w="38100" cmpd="sng">
            <a:solidFill>
              <a:schemeClr val="accent2"/>
            </a:solidFill>
            <a:prstDash val="solid"/>
          </a:ln>
        </p:spPr>
      </p:pic>
      <p:pic>
        <p:nvPicPr>
          <p:cNvPr id="5" name="图片 4"/>
          <p:cNvPicPr>
            <a:picLocks noChangeAspect="1"/>
          </p:cNvPicPr>
          <p:nvPr/>
        </p:nvPicPr>
        <p:blipFill>
          <a:blip r:embed="rId4"/>
          <a:stretch>
            <a:fillRect/>
          </a:stretch>
        </p:blipFill>
        <p:spPr>
          <a:xfrm>
            <a:off x="2830830" y="527685"/>
            <a:ext cx="5748020" cy="5621655"/>
          </a:xfrm>
          <a:prstGeom prst="rect">
            <a:avLst/>
          </a:prstGeom>
          <a:ln w="38100" cmpd="sng">
            <a:solidFill>
              <a:schemeClr val="accent2"/>
            </a:solidFill>
            <a:prstDash val="solid"/>
          </a:ln>
        </p:spPr>
      </p:pic>
      <p:sp>
        <p:nvSpPr>
          <p:cNvPr id="100" name="文本框 99"/>
          <p:cNvSpPr txBox="1"/>
          <p:nvPr/>
        </p:nvSpPr>
        <p:spPr>
          <a:xfrm>
            <a:off x="8895715" y="674370"/>
            <a:ext cx="3255010" cy="5692775"/>
          </a:xfrm>
          <a:prstGeom prst="rect">
            <a:avLst/>
          </a:prstGeom>
          <a:noFill/>
          <a:ln w="9525">
            <a:noFill/>
          </a:ln>
        </p:spPr>
        <p:txBody>
          <a:bodyPr wrap="square">
            <a:spAutoFit/>
          </a:bodyPr>
          <a:lstStyle/>
          <a:p>
            <a:pPr indent="0"/>
            <a:r>
              <a:rPr lang="zh-CN" sz="1400" b="0">
                <a:ea typeface="微软雅黑" panose="020B0503020204020204" pitchFamily="34" charset="-122"/>
              </a:rPr>
              <a:t>有两种方式进入</a:t>
            </a:r>
            <a:r>
              <a:rPr lang="zh-CN" sz="1400" b="1">
                <a:ea typeface="微软雅黑" panose="020B0503020204020204" pitchFamily="34" charset="-122"/>
              </a:rPr>
              <a:t>章测试</a:t>
            </a:r>
            <a:r>
              <a:rPr lang="zh-CN" sz="1400" b="0">
                <a:ea typeface="微软雅黑" panose="020B0503020204020204" pitchFamily="34" charset="-122"/>
              </a:rPr>
              <a:t>，第一种为点击视频观看页面相应章节下方的</a:t>
            </a:r>
            <a:r>
              <a:rPr lang="zh-CN" sz="1400" b="1">
                <a:solidFill>
                  <a:srgbClr val="FF0000"/>
                </a:solidFill>
                <a:ea typeface="等线" panose="02010600030101010101" charset="-122"/>
              </a:rPr>
              <a:t>【章测试】</a:t>
            </a:r>
            <a:r>
              <a:rPr lang="zh-CN" sz="1400" b="0">
                <a:ea typeface="微软雅黑" panose="020B0503020204020204" pitchFamily="34" charset="-122"/>
              </a:rPr>
              <a:t>图标，另一种方式为点击右上角的</a:t>
            </a:r>
            <a:r>
              <a:rPr lang="zh-CN" sz="1400" b="1">
                <a:solidFill>
                  <a:srgbClr val="FF0000"/>
                </a:solidFill>
                <a:ea typeface="微软雅黑" panose="020B0503020204020204" pitchFamily="34" charset="-122"/>
              </a:rPr>
              <a:t>【作业考试】</a:t>
            </a:r>
            <a:r>
              <a:rPr lang="zh-CN" sz="1400" b="0">
                <a:ea typeface="微软雅黑" panose="020B0503020204020204" pitchFamily="34" charset="-122"/>
              </a:rPr>
              <a:t>图标，进入作业考试</a:t>
            </a:r>
            <a:r>
              <a:rPr lang="zh-CN" sz="1400" b="1">
                <a:solidFill>
                  <a:srgbClr val="FF0000"/>
                </a:solidFill>
                <a:ea typeface="微软雅黑" panose="020B0503020204020204" pitchFamily="34" charset="-122"/>
              </a:rPr>
              <a:t>未上交</a:t>
            </a:r>
            <a:r>
              <a:rPr lang="zh-CN" sz="1400" b="0">
                <a:ea typeface="微软雅黑" panose="020B0503020204020204" pitchFamily="34" charset="-122"/>
              </a:rPr>
              <a:t>列表。</a:t>
            </a:r>
          </a:p>
          <a:p>
            <a:pPr algn="ctr"/>
            <a:endParaRPr lang="en-US" altLang="zh-CN" sz="1400" dirty="0"/>
          </a:p>
          <a:p>
            <a:pPr indent="0"/>
            <a:r>
              <a:rPr lang="zh-CN" altLang="en-US" sz="1400" dirty="0">
                <a:sym typeface="+mn-ea"/>
              </a:rPr>
              <a:t>点开</a:t>
            </a:r>
            <a:r>
              <a:rPr lang="en-US" altLang="zh-CN" sz="1400" dirty="0">
                <a:solidFill>
                  <a:srgbClr val="FF0000"/>
                </a:solidFill>
                <a:sym typeface="+mn-ea"/>
              </a:rPr>
              <a:t>【</a:t>
            </a:r>
            <a:r>
              <a:rPr lang="zh-CN" altLang="en-US" sz="1400" dirty="0">
                <a:solidFill>
                  <a:srgbClr val="FF0000"/>
                </a:solidFill>
                <a:sym typeface="+mn-ea"/>
              </a:rPr>
              <a:t>作业考试</a:t>
            </a:r>
            <a:r>
              <a:rPr lang="en-US" altLang="zh-CN" sz="1400" dirty="0">
                <a:solidFill>
                  <a:srgbClr val="FF0000"/>
                </a:solidFill>
                <a:sym typeface="+mn-ea"/>
              </a:rPr>
              <a:t>】</a:t>
            </a:r>
            <a:r>
              <a:rPr lang="zh-CN" altLang="en-US" sz="1400" dirty="0">
                <a:sym typeface="+mn-ea"/>
              </a:rPr>
              <a:t>，能看到所有的章节测试和期末考试，章节测试和期末考试都有提交的截止时间，规定时间内完成即可。</a:t>
            </a:r>
          </a:p>
          <a:p>
            <a:pPr indent="0"/>
            <a:endParaRPr lang="zh-CN" altLang="en-US" sz="1400" dirty="0"/>
          </a:p>
          <a:p>
            <a:pPr indent="0"/>
            <a:r>
              <a:rPr lang="zh-CN" altLang="en-US" sz="1400" dirty="0">
                <a:sym typeface="+mn-ea"/>
              </a:rPr>
              <a:t>每个章节测试最多可申请</a:t>
            </a:r>
            <a:r>
              <a:rPr lang="en-US" altLang="zh-CN" sz="1400" dirty="0">
                <a:solidFill>
                  <a:srgbClr val="FF0000"/>
                </a:solidFill>
                <a:sym typeface="+mn-ea"/>
              </a:rPr>
              <a:t>3</a:t>
            </a:r>
            <a:r>
              <a:rPr lang="zh-CN" altLang="en-US" sz="1400" dirty="0">
                <a:solidFill>
                  <a:srgbClr val="FF0000"/>
                </a:solidFill>
                <a:sym typeface="+mn-ea"/>
              </a:rPr>
              <a:t>次</a:t>
            </a:r>
            <a:r>
              <a:rPr lang="zh-CN" altLang="en-US" sz="1400" dirty="0">
                <a:sym typeface="+mn-ea"/>
              </a:rPr>
              <a:t>重做，以</a:t>
            </a:r>
            <a:r>
              <a:rPr lang="zh-CN" altLang="en-US" sz="1400" dirty="0">
                <a:solidFill>
                  <a:srgbClr val="FF0000"/>
                </a:solidFill>
                <a:sym typeface="+mn-ea"/>
              </a:rPr>
              <a:t>最后一次</a:t>
            </a:r>
            <a:r>
              <a:rPr lang="zh-CN" altLang="en-US" sz="1400" dirty="0">
                <a:sym typeface="+mn-ea"/>
              </a:rPr>
              <a:t>答题成绩为准。</a:t>
            </a:r>
            <a:endParaRPr lang="en-US" altLang="zh-CN" sz="1400" dirty="0"/>
          </a:p>
          <a:p>
            <a:pPr indent="0"/>
            <a:endParaRPr lang="en-US" altLang="zh-CN" sz="1400" dirty="0"/>
          </a:p>
          <a:p>
            <a:pPr indent="0"/>
            <a:r>
              <a:rPr lang="zh-CN" altLang="zh-CN" sz="1400" dirty="0">
                <a:solidFill>
                  <a:srgbClr val="FF6600"/>
                </a:solidFill>
                <a:sym typeface="+mn-ea"/>
              </a:rPr>
              <a:t>注：超过课程学习时间，章测试将无法提交，请注意章测试的</a:t>
            </a:r>
            <a:r>
              <a:rPr lang="zh-CN" altLang="zh-CN" sz="1400" b="1" dirty="0">
                <a:solidFill>
                  <a:srgbClr val="FF6600"/>
                </a:solidFill>
                <a:sym typeface="+mn-ea"/>
              </a:rPr>
              <a:t>截止时间</a:t>
            </a:r>
            <a:r>
              <a:rPr lang="zh-CN" altLang="zh-CN" sz="1400" dirty="0">
                <a:solidFill>
                  <a:srgbClr val="FF6600"/>
                </a:solidFill>
                <a:sym typeface="+mn-ea"/>
              </a:rPr>
              <a:t>。</a:t>
            </a:r>
            <a:endParaRPr lang="zh-CN" altLang="zh-CN" sz="1400" dirty="0">
              <a:solidFill>
                <a:srgbClr val="FF6600"/>
              </a:solidFill>
            </a:endParaRPr>
          </a:p>
          <a:p>
            <a:pPr indent="0"/>
            <a:r>
              <a:rPr lang="zh-CN" altLang="zh-CN" sz="1400" b="1" dirty="0">
                <a:solidFill>
                  <a:srgbClr val="FF6600"/>
                </a:solidFill>
                <a:sym typeface="+mn-ea"/>
              </a:rPr>
              <a:t>考试</a:t>
            </a:r>
            <a:r>
              <a:rPr lang="zh-CN" altLang="zh-CN" sz="1400" dirty="0">
                <a:solidFill>
                  <a:srgbClr val="FF6600"/>
                </a:solidFill>
                <a:sym typeface="+mn-ea"/>
              </a:rPr>
              <a:t>有相应的开放及截止时间，考试开放之时，也就是学习结束之时，即除了考试，其他任何学习相关的内容均不再计分。</a:t>
            </a:r>
            <a:endParaRPr lang="zh-CN" altLang="zh-CN" sz="1400" dirty="0">
              <a:solidFill>
                <a:srgbClr val="FF6600"/>
              </a:solidFill>
            </a:endParaRPr>
          </a:p>
          <a:p>
            <a:pPr indent="0"/>
            <a:r>
              <a:rPr lang="zh-CN" altLang="zh-CN" sz="1400" dirty="0">
                <a:solidFill>
                  <a:srgbClr val="FF6600"/>
                </a:solidFill>
                <a:sym typeface="+mn-ea"/>
              </a:rPr>
              <a:t>考试都是有时间限制的，不要抱着“看一看”的心理去打开考试，试卷打开后，即使关闭</a:t>
            </a:r>
            <a:r>
              <a:rPr lang="en-US" altLang="zh-CN" sz="1400" dirty="0">
                <a:solidFill>
                  <a:srgbClr val="FF6600"/>
                </a:solidFill>
                <a:sym typeface="+mn-ea"/>
              </a:rPr>
              <a:t>APP</a:t>
            </a:r>
            <a:r>
              <a:rPr lang="zh-CN" altLang="zh-CN" sz="1400" dirty="0">
                <a:solidFill>
                  <a:srgbClr val="FF6600"/>
                </a:solidFill>
                <a:sym typeface="+mn-ea"/>
              </a:rPr>
              <a:t>，时间仍会继续计时，一旦考试时限到了，试卷将会被系统自动提交。</a:t>
            </a:r>
            <a:endParaRPr lang="zh-CN" altLang="zh-CN" sz="1400" dirty="0">
              <a:solidFill>
                <a:srgbClr val="FF6600"/>
              </a:solidFill>
            </a:endParaRPr>
          </a:p>
          <a:p>
            <a:pPr indent="0"/>
            <a:endParaRPr lang="zh-CN" altLang="en-US" sz="1400"/>
          </a:p>
        </p:txBody>
      </p:sp>
      <p:sp>
        <p:nvSpPr>
          <p:cNvPr id="7" name="文本框 6"/>
          <p:cNvSpPr txBox="1"/>
          <p:nvPr/>
        </p:nvSpPr>
        <p:spPr>
          <a:xfrm>
            <a:off x="9671685" y="159385"/>
            <a:ext cx="1402080" cy="460375"/>
          </a:xfrm>
          <a:prstGeom prst="rect">
            <a:avLst/>
          </a:prstGeom>
          <a:noFill/>
        </p:spPr>
        <p:txBody>
          <a:bodyPr wrap="none" rtlCol="0" anchor="t">
            <a:spAutoFit/>
          </a:bodyPr>
          <a:lstStyle/>
          <a:p>
            <a:pPr algn="ctr"/>
            <a:r>
              <a:rPr lang="zh-CN" altLang="en-US" sz="2400" b="1" dirty="0">
                <a:solidFill>
                  <a:srgbClr val="FF0000"/>
                </a:solidFill>
                <a:sym typeface="+mn-ea"/>
              </a:rPr>
              <a:t>作业考试</a:t>
            </a: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0"/>
          <p:cNvSpPr>
            <a:spLocks noChangeArrowheads="1"/>
          </p:cNvSpPr>
          <p:nvPr/>
        </p:nvSpPr>
        <p:spPr bwMode="auto">
          <a:xfrm>
            <a:off x="317500" y="282577"/>
            <a:ext cx="11557000" cy="6292851"/>
          </a:xfrm>
          <a:prstGeom prst="rect">
            <a:avLst/>
          </a:prstGeom>
          <a:solidFill>
            <a:schemeClr val="bg1"/>
          </a:solidFill>
          <a:ln>
            <a:noFill/>
          </a:ln>
        </p:spPr>
        <p:txBody>
          <a:bodyPr lIns="91424" tIns="45718" rIns="91424" bIns="45718" anchor="ctr"/>
          <a:lstStyle/>
          <a:p>
            <a:pPr algn="ctr" fontAlgn="base">
              <a:spcBef>
                <a:spcPct val="0"/>
              </a:spcBef>
              <a:spcAft>
                <a:spcPct val="0"/>
              </a:spcAft>
              <a:buFont typeface="Arial" panose="020B0604020202020204" pitchFamily="34" charset="0"/>
              <a:buNone/>
            </a:pPr>
            <a:endParaRPr lang="zh-CN" altLang="zh-CN">
              <a:solidFill>
                <a:srgbClr val="FFFFFF"/>
              </a:solidFill>
              <a:cs typeface="+mn-ea"/>
              <a:sym typeface="+mn-lt"/>
            </a:endParaRPr>
          </a:p>
        </p:txBody>
      </p:sp>
      <p:sp>
        <p:nvSpPr>
          <p:cNvPr id="4" name="文本框 5"/>
          <p:cNvSpPr txBox="1"/>
          <p:nvPr/>
        </p:nvSpPr>
        <p:spPr>
          <a:xfrm>
            <a:off x="8326755" y="647065"/>
            <a:ext cx="3773805" cy="705485"/>
          </a:xfrm>
          <a:prstGeom prst="rect">
            <a:avLst/>
          </a:prstGeom>
          <a:noFill/>
        </p:spPr>
        <p:txBody>
          <a:bodyPr wrap="square" lIns="91386" tIns="45710" rIns="91386" bIns="45710" rtlCol="0">
            <a:spAutoFit/>
          </a:bodyPr>
          <a:lstStyle/>
          <a:p>
            <a:pPr lvl="0" algn="l">
              <a:buClrTx/>
              <a:buSzTx/>
              <a:buFontTx/>
            </a:pPr>
            <a:r>
              <a:rPr lang="en-US" altLang="zh-CN" sz="40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3.</a:t>
            </a:r>
            <a:r>
              <a:rPr lang="zh-CN" altLang="en-US" sz="40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成绩考核规则</a:t>
            </a:r>
            <a:endParaRPr lang="zh-CN" altLang="en-US" sz="4000" b="1" dirty="0">
              <a:solidFill>
                <a:srgbClr val="B83D68"/>
              </a:solidFill>
              <a:latin typeface="微软雅黑" panose="020B0503020204020204" pitchFamily="34" charset="-122"/>
              <a:ea typeface="微软雅黑" panose="020B0503020204020204" pitchFamily="34" charset="-122"/>
              <a:cs typeface="+mn-ea"/>
              <a:sym typeface="+mn-lt"/>
            </a:endParaRPr>
          </a:p>
        </p:txBody>
      </p:sp>
      <p:sp>
        <p:nvSpPr>
          <p:cNvPr id="5" name="Lorem Ipsum"/>
          <p:cNvSpPr/>
          <p:nvPr/>
        </p:nvSpPr>
        <p:spPr bwMode="auto">
          <a:xfrm>
            <a:off x="8552815" y="1688465"/>
            <a:ext cx="3321685" cy="4434840"/>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1962" tIns="32393" rIns="71962" bIns="32393"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ts val="600"/>
              </a:spcAft>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在学习过程中，学生可通过</a:t>
            </a:r>
            <a:r>
              <a:rPr lang="zh-CN" altLang="en-US" b="1" dirty="0">
                <a:solidFill>
                  <a:srgbClr val="FF0000"/>
                </a:solidFill>
                <a:latin typeface="微软雅黑" panose="020B0503020204020204" pitchFamily="34" charset="-122"/>
                <a:ea typeface="微软雅黑" panose="020B0503020204020204" pitchFamily="34" charset="-122"/>
                <a:cs typeface="+mn-ea"/>
                <a:sym typeface="+mn-lt"/>
              </a:rPr>
              <a:t>【成绩分析】</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来查看当前获得的参考分数。也可查看该门课的当前成绩、学习时间、考试时间、成绩规则。</a:t>
            </a:r>
            <a:endParaRPr lang="zh-CN" altLang="en-US" b="1" dirty="0">
              <a:solidFill>
                <a:schemeClr val="tx1"/>
              </a:solidFill>
              <a:cs typeface="+mn-ea"/>
              <a:sym typeface="+mn-lt"/>
            </a:endParaRPr>
          </a:p>
          <a:p>
            <a:pPr>
              <a:lnSpc>
                <a:spcPct val="150000"/>
              </a:lnSpc>
            </a:pPr>
            <a:r>
              <a:rPr lang="zh-CN" altLang="en-US" b="1" dirty="0">
                <a:solidFill>
                  <a:srgbClr val="FF0000"/>
                </a:solidFill>
                <a:cs typeface="+mn-ea"/>
                <a:sym typeface="+mn-lt"/>
              </a:rPr>
              <a:t>平时分</a:t>
            </a:r>
            <a:r>
              <a:rPr lang="zh-CN" altLang="en-US" dirty="0">
                <a:solidFill>
                  <a:schemeClr val="tx1"/>
                </a:solidFill>
                <a:cs typeface="+mn-ea"/>
                <a:sym typeface="+mn-lt"/>
              </a:rPr>
              <a:t>由三部分组成：</a:t>
            </a:r>
          </a:p>
          <a:p>
            <a:pPr>
              <a:lnSpc>
                <a:spcPct val="150000"/>
              </a:lnSpc>
            </a:pPr>
            <a:r>
              <a:rPr lang="en-US" altLang="zh-CN" dirty="0">
                <a:solidFill>
                  <a:schemeClr val="tx1"/>
                </a:solidFill>
                <a:cs typeface="+mn-ea"/>
                <a:sym typeface="+mn-lt"/>
              </a:rPr>
              <a:t>1</a:t>
            </a:r>
            <a:r>
              <a:rPr lang="zh-CN" altLang="en-US" dirty="0">
                <a:solidFill>
                  <a:schemeClr val="tx1"/>
                </a:solidFill>
                <a:cs typeface="+mn-ea"/>
                <a:sym typeface="+mn-lt"/>
              </a:rPr>
              <a:t>、我的进度</a:t>
            </a:r>
          </a:p>
          <a:p>
            <a:pPr>
              <a:lnSpc>
                <a:spcPct val="150000"/>
              </a:lnSpc>
            </a:pPr>
            <a:r>
              <a:rPr lang="en-US" altLang="zh-CN" dirty="0">
                <a:solidFill>
                  <a:schemeClr val="tx1"/>
                </a:solidFill>
                <a:cs typeface="+mn-ea"/>
                <a:sym typeface="+mn-lt"/>
              </a:rPr>
              <a:t>2</a:t>
            </a:r>
            <a:r>
              <a:rPr lang="zh-CN" altLang="en-US" dirty="0">
                <a:solidFill>
                  <a:schemeClr val="tx1"/>
                </a:solidFill>
                <a:cs typeface="+mn-ea"/>
                <a:sym typeface="+mn-lt"/>
              </a:rPr>
              <a:t>、学习习惯</a:t>
            </a:r>
          </a:p>
          <a:p>
            <a:pPr>
              <a:lnSpc>
                <a:spcPct val="150000"/>
              </a:lnSpc>
            </a:pPr>
            <a:r>
              <a:rPr lang="en-US" altLang="zh-CN" dirty="0">
                <a:solidFill>
                  <a:schemeClr val="tx1"/>
                </a:solidFill>
                <a:cs typeface="+mn-ea"/>
                <a:sym typeface="+mn-lt"/>
              </a:rPr>
              <a:t>3</a:t>
            </a:r>
            <a:r>
              <a:rPr lang="zh-CN" altLang="en-US" dirty="0">
                <a:solidFill>
                  <a:schemeClr val="tx1"/>
                </a:solidFill>
                <a:cs typeface="+mn-ea"/>
                <a:sym typeface="+mn-lt"/>
              </a:rPr>
              <a:t>、问答互动</a:t>
            </a:r>
          </a:p>
          <a:p>
            <a:pPr>
              <a:lnSpc>
                <a:spcPct val="150000"/>
              </a:lnSpc>
            </a:pPr>
            <a:r>
              <a:rPr lang="zh-CN" altLang="en-US" dirty="0">
                <a:solidFill>
                  <a:schemeClr val="tx1"/>
                </a:solidFill>
                <a:cs typeface="+mn-ea"/>
                <a:sym typeface="+mn-lt"/>
              </a:rPr>
              <a:t>点击</a:t>
            </a:r>
            <a:r>
              <a:rPr lang="zh-CN" altLang="en-US" b="1" dirty="0">
                <a:solidFill>
                  <a:srgbClr val="FF0000"/>
                </a:solidFill>
                <a:cs typeface="+mn-ea"/>
                <a:sym typeface="+mn-lt"/>
              </a:rPr>
              <a:t>查看详细计分规则</a:t>
            </a:r>
            <a:r>
              <a:rPr lang="zh-CN" altLang="en-US" dirty="0">
                <a:solidFill>
                  <a:schemeClr val="tx1"/>
                </a:solidFill>
                <a:cs typeface="+mn-ea"/>
                <a:sym typeface="+mn-lt"/>
              </a:rPr>
              <a:t>，可以进入查看具体的获取指南。</a:t>
            </a:r>
          </a:p>
          <a:p>
            <a:pPr>
              <a:lnSpc>
                <a:spcPct val="150000"/>
              </a:lnSpc>
            </a:pPr>
            <a:endPar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p:txBody>
      </p:sp>
      <p:pic>
        <p:nvPicPr>
          <p:cNvPr id="10" name="Picture 59" descr="New Macbook Silv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110" y="359410"/>
            <a:ext cx="9750425" cy="6297930"/>
          </a:xfrm>
          <a:prstGeom prst="rect">
            <a:avLst/>
          </a:prstGeom>
        </p:spPr>
      </p:pic>
      <p:pic>
        <p:nvPicPr>
          <p:cNvPr id="6" name="图片 5"/>
          <p:cNvPicPr>
            <a:picLocks noChangeAspect="1"/>
          </p:cNvPicPr>
          <p:nvPr/>
        </p:nvPicPr>
        <p:blipFill>
          <a:blip r:embed="rId4"/>
          <a:stretch>
            <a:fillRect/>
          </a:stretch>
        </p:blipFill>
        <p:spPr>
          <a:xfrm>
            <a:off x="415290" y="868045"/>
            <a:ext cx="4147185" cy="2691765"/>
          </a:xfrm>
          <a:prstGeom prst="rect">
            <a:avLst/>
          </a:prstGeom>
        </p:spPr>
      </p:pic>
      <p:pic>
        <p:nvPicPr>
          <p:cNvPr id="7" name="图片 6"/>
          <p:cNvPicPr>
            <a:picLocks noChangeAspect="1"/>
          </p:cNvPicPr>
          <p:nvPr/>
        </p:nvPicPr>
        <p:blipFill>
          <a:blip r:embed="rId5"/>
          <a:stretch>
            <a:fillRect/>
          </a:stretch>
        </p:blipFill>
        <p:spPr>
          <a:xfrm>
            <a:off x="4482465" y="851535"/>
            <a:ext cx="3666490" cy="2628900"/>
          </a:xfrm>
          <a:prstGeom prst="rect">
            <a:avLst/>
          </a:prstGeom>
        </p:spPr>
      </p:pic>
      <p:pic>
        <p:nvPicPr>
          <p:cNvPr id="9" name="图片 8"/>
          <p:cNvPicPr>
            <a:picLocks noChangeAspect="1"/>
          </p:cNvPicPr>
          <p:nvPr/>
        </p:nvPicPr>
        <p:blipFill>
          <a:blip r:embed="rId6"/>
          <a:stretch>
            <a:fillRect/>
          </a:stretch>
        </p:blipFill>
        <p:spPr>
          <a:xfrm>
            <a:off x="415290" y="3480435"/>
            <a:ext cx="7668260" cy="292036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27324" y="4146286"/>
            <a:ext cx="8918376" cy="1089660"/>
          </a:xfrm>
          <a:prstGeom prst="rect">
            <a:avLst/>
          </a:prstGeom>
          <a:solidFill>
            <a:schemeClr val="accent5">
              <a:lumMod val="20000"/>
              <a:lumOff val="80000"/>
            </a:schemeClr>
          </a:solidFill>
        </p:spPr>
        <p:txBody>
          <a:bodyPr wrap="square" lIns="121917" tIns="60958" rIns="121917" bIns="60958" rtlCol="0">
            <a:spAutoFit/>
          </a:bodyPr>
          <a:lstStyle/>
          <a:p>
            <a:endParaRPr lang="en-US" altLang="zh-CN" sz="2100" b="1" dirty="0">
              <a:cs typeface="+mn-ea"/>
              <a:sym typeface="+mn-lt"/>
            </a:endParaRPr>
          </a:p>
          <a:p>
            <a:r>
              <a:rPr lang="zh-CN" altLang="en-US" sz="2100" dirty="0">
                <a:cs typeface="+mn-ea"/>
                <a:sym typeface="+mn-lt"/>
              </a:rPr>
              <a:t>学习进度得分=5*（课程视频完成数+章测试完成数）/ （课程视频总数+章测试总数）</a:t>
            </a:r>
          </a:p>
        </p:txBody>
      </p:sp>
      <p:sp>
        <p:nvSpPr>
          <p:cNvPr id="4" name="矩形 3"/>
          <p:cNvSpPr/>
          <p:nvPr/>
        </p:nvSpPr>
        <p:spPr>
          <a:xfrm>
            <a:off x="1520826" y="494226"/>
            <a:ext cx="2946400" cy="829945"/>
          </a:xfrm>
          <a:prstGeom prst="rect">
            <a:avLst/>
          </a:prstGeom>
        </p:spPr>
        <p:txBody>
          <a:bodyPr wrap="square">
            <a:spAutoFit/>
          </a:bodyPr>
          <a:lstStyle/>
          <a:p>
            <a:pPr>
              <a:lnSpc>
                <a:spcPct val="150000"/>
              </a:lnSpc>
            </a:pPr>
            <a:r>
              <a:rPr lang="zh-CN" altLang="en-US" sz="3200" b="1" dirty="0">
                <a:solidFill>
                  <a:srgbClr val="FF0000"/>
                </a:solidFill>
                <a:latin typeface="+mj-ea"/>
                <a:ea typeface="+mj-ea"/>
                <a:cs typeface="+mn-ea"/>
                <a:sym typeface="+mn-lt"/>
              </a:rPr>
              <a:t>我的进度</a:t>
            </a:r>
          </a:p>
        </p:txBody>
      </p:sp>
      <p:pic>
        <p:nvPicPr>
          <p:cNvPr id="2" name="图片 1"/>
          <p:cNvPicPr>
            <a:picLocks noChangeAspect="1"/>
          </p:cNvPicPr>
          <p:nvPr/>
        </p:nvPicPr>
        <p:blipFill>
          <a:blip r:embed="rId2"/>
          <a:stretch>
            <a:fillRect/>
          </a:stretch>
        </p:blipFill>
        <p:spPr>
          <a:xfrm>
            <a:off x="911860" y="2176145"/>
            <a:ext cx="9477375" cy="1781175"/>
          </a:xfrm>
          <a:prstGeom prst="rect">
            <a:avLst/>
          </a:prstGeom>
          <a:ln w="53975" cmpd="sng">
            <a:solidFill>
              <a:schemeClr val="accent1">
                <a:shade val="50000"/>
              </a:schemeClr>
            </a:solidFill>
            <a:prstDash val="soli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490585" y="678180"/>
            <a:ext cx="3559175" cy="5631180"/>
          </a:xfrm>
          <a:prstGeom prst="rect">
            <a:avLst/>
          </a:prstGeom>
          <a:solidFill>
            <a:schemeClr val="accent5">
              <a:lumMod val="20000"/>
              <a:lumOff val="80000"/>
            </a:schemeClr>
          </a:solidFill>
          <a:ln>
            <a:solidFill>
              <a:schemeClr val="accent1"/>
            </a:solidFill>
          </a:ln>
        </p:spPr>
        <p:txBody>
          <a:bodyPr wrap="square" rtlCol="0">
            <a:spAutoFit/>
          </a:bodyPr>
          <a:lstStyle/>
          <a:p>
            <a:endParaRPr lang="zh-CN" altLang="en-US" b="1" dirty="0">
              <a:cs typeface="+mn-ea"/>
              <a:sym typeface="+mn-lt"/>
            </a:endParaRPr>
          </a:p>
          <a:p>
            <a:pPr marL="285750" indent="-285750">
              <a:buFont typeface="Wingdings" panose="05000000000000000000" charset="0"/>
              <a:buChar char="Ø"/>
            </a:pPr>
            <a:r>
              <a:rPr dirty="0">
                <a:cs typeface="+mn-ea"/>
                <a:sym typeface="+mn-lt"/>
              </a:rPr>
              <a:t>学习习惯分获取方式说明：</a:t>
            </a:r>
          </a:p>
          <a:p>
            <a:pPr indent="0">
              <a:buFont typeface="Wingdings" panose="05000000000000000000" charset="0"/>
              <a:buNone/>
            </a:pPr>
            <a:endParaRPr dirty="0">
              <a:cs typeface="+mn-ea"/>
              <a:sym typeface="+mn-lt"/>
            </a:endParaRPr>
          </a:p>
          <a:p>
            <a:pPr marL="285750" indent="-285750">
              <a:buFont typeface="Wingdings" panose="05000000000000000000" charset="0"/>
              <a:buChar char="Ø"/>
            </a:pPr>
            <a:r>
              <a:rPr dirty="0">
                <a:cs typeface="+mn-ea"/>
                <a:sym typeface="+mn-lt"/>
              </a:rPr>
              <a:t> 某一天的学习时长达到建议学习时长的25分钟则记一次规律学习（重复观看视频的时长不计入），规律学习达到一定的次数可获得全部的习惯分。</a:t>
            </a:r>
          </a:p>
          <a:p>
            <a:pPr indent="0">
              <a:buFont typeface="Wingdings" panose="05000000000000000000" charset="0"/>
              <a:buNone/>
            </a:pPr>
            <a:endParaRPr dirty="0">
              <a:cs typeface="+mn-ea"/>
              <a:sym typeface="+mn-lt"/>
            </a:endParaRPr>
          </a:p>
          <a:p>
            <a:pPr marL="285750" indent="-285750">
              <a:buFont typeface="Wingdings" panose="05000000000000000000" charset="0"/>
              <a:buChar char="Ø"/>
            </a:pPr>
            <a:r>
              <a:rPr dirty="0">
                <a:cs typeface="+mn-ea"/>
                <a:sym typeface="+mn-lt"/>
              </a:rPr>
              <a:t> 每天的建议学习时长在下图中以虚线表示，一门课的建议时长是固定的，根据该建议时长学生可以自行调整学习计划；</a:t>
            </a:r>
          </a:p>
          <a:p>
            <a:pPr indent="0">
              <a:buFont typeface="Wingdings" panose="05000000000000000000" charset="0"/>
              <a:buNone/>
            </a:pPr>
            <a:endParaRPr dirty="0">
              <a:cs typeface="+mn-ea"/>
              <a:sym typeface="+mn-lt"/>
            </a:endParaRPr>
          </a:p>
          <a:p>
            <a:pPr marL="285750" indent="-285750">
              <a:buFont typeface="Wingdings" panose="05000000000000000000" charset="0"/>
              <a:buChar char="Ø"/>
            </a:pPr>
            <a:r>
              <a:rPr dirty="0">
                <a:cs typeface="+mn-ea"/>
                <a:sym typeface="+mn-lt"/>
              </a:rPr>
              <a:t>右上角为当前学习习惯得分/习惯分总分</a:t>
            </a:r>
          </a:p>
          <a:p>
            <a:endParaRPr lang="zh-CN" altLang="en-US" dirty="0">
              <a:cs typeface="+mn-ea"/>
              <a:sym typeface="+mn-lt"/>
            </a:endParaRPr>
          </a:p>
          <a:p>
            <a:r>
              <a:rPr lang="zh-CN" altLang="en-US" dirty="0">
                <a:solidFill>
                  <a:schemeClr val="accent2">
                    <a:lumMod val="75000"/>
                  </a:schemeClr>
                </a:solidFill>
                <a:cs typeface="+mn-ea"/>
                <a:sym typeface="+mn-lt"/>
              </a:rPr>
              <a:t>友情提醒：合理分配学习时间，不要等到最后一两天才来刷视频，否则将得不到学习习惯分</a:t>
            </a:r>
          </a:p>
        </p:txBody>
      </p:sp>
      <p:sp>
        <p:nvSpPr>
          <p:cNvPr id="6" name="文本框 5"/>
          <p:cNvSpPr txBox="1"/>
          <p:nvPr/>
        </p:nvSpPr>
        <p:spPr>
          <a:xfrm>
            <a:off x="9441815" y="94615"/>
            <a:ext cx="1808480" cy="583565"/>
          </a:xfrm>
          <a:prstGeom prst="rect">
            <a:avLst/>
          </a:prstGeom>
          <a:noFill/>
        </p:spPr>
        <p:txBody>
          <a:bodyPr wrap="none" rtlCol="0" anchor="t">
            <a:spAutoFit/>
          </a:bodyPr>
          <a:lstStyle/>
          <a:p>
            <a:r>
              <a:rPr lang="zh-CN" altLang="en-US" sz="3200" b="1" dirty="0">
                <a:solidFill>
                  <a:srgbClr val="FF0000"/>
                </a:solidFill>
                <a:cs typeface="+mn-ea"/>
                <a:sym typeface="+mn-lt"/>
              </a:rPr>
              <a:t>学习习惯</a:t>
            </a:r>
            <a:endParaRPr lang="zh-CN" altLang="en-US" sz="3200"/>
          </a:p>
        </p:txBody>
      </p:sp>
      <p:pic>
        <p:nvPicPr>
          <p:cNvPr id="7" name="图片 6"/>
          <p:cNvPicPr>
            <a:picLocks noChangeAspect="1"/>
          </p:cNvPicPr>
          <p:nvPr/>
        </p:nvPicPr>
        <p:blipFill>
          <a:blip r:embed="rId2"/>
          <a:stretch>
            <a:fillRect/>
          </a:stretch>
        </p:blipFill>
        <p:spPr>
          <a:xfrm>
            <a:off x="70485" y="1069975"/>
            <a:ext cx="8308340" cy="4231005"/>
          </a:xfrm>
          <a:prstGeom prst="rect">
            <a:avLst/>
          </a:prstGeom>
          <a:ln w="44450" cmpd="sng">
            <a:solidFill>
              <a:schemeClr val="accent1">
                <a:shade val="50000"/>
              </a:schemeClr>
            </a:solidFill>
            <a:prstDash val="solid"/>
          </a:ln>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519035" y="78740"/>
            <a:ext cx="4377055" cy="6739255"/>
          </a:xfrm>
          <a:prstGeom prst="rect">
            <a:avLst/>
          </a:prstGeom>
          <a:solidFill>
            <a:schemeClr val="accent5">
              <a:lumMod val="20000"/>
              <a:lumOff val="80000"/>
            </a:schemeClr>
          </a:solidFill>
        </p:spPr>
        <p:txBody>
          <a:bodyPr wrap="square" rtlCol="0">
            <a:spAutoFit/>
          </a:bodyPr>
          <a:lstStyle/>
          <a:p>
            <a:r>
              <a:rPr lang="zh-CN" altLang="en-US" dirty="0">
                <a:cs typeface="+mn-ea"/>
                <a:sym typeface="+mn-lt"/>
              </a:rPr>
              <a:t>点击</a:t>
            </a:r>
            <a:r>
              <a:rPr lang="zh-CN" altLang="en-US" dirty="0">
                <a:solidFill>
                  <a:srgbClr val="FF0000"/>
                </a:solidFill>
                <a:cs typeface="+mn-ea"/>
                <a:sym typeface="+mn-lt"/>
              </a:rPr>
              <a:t>【问答】</a:t>
            </a:r>
            <a:r>
              <a:rPr lang="zh-CN" altLang="en-US" dirty="0">
                <a:cs typeface="+mn-ea"/>
                <a:sym typeface="+mn-lt"/>
              </a:rPr>
              <a:t>参与讨论，进行有效的提问和回答或者获得老师和同学的点赞和回答都会增加自己在问答社区的贡献度</a:t>
            </a:r>
          </a:p>
          <a:p>
            <a:endParaRPr lang="zh-CN" altLang="en-US" dirty="0">
              <a:cs typeface="+mn-ea"/>
              <a:sym typeface="+mn-lt"/>
            </a:endParaRPr>
          </a:p>
          <a:p>
            <a:r>
              <a:rPr lang="zh-CN" altLang="en-US" dirty="0">
                <a:cs typeface="+mn-ea"/>
                <a:sym typeface="+mn-lt"/>
              </a:rPr>
              <a:t>学习互动得分由当前贡献度在整体学生中的</a:t>
            </a:r>
            <a:r>
              <a:rPr lang="zh-CN" altLang="en-US" b="1" dirty="0">
                <a:cs typeface="+mn-ea"/>
                <a:sym typeface="+mn-lt"/>
              </a:rPr>
              <a:t>贡献度</a:t>
            </a:r>
            <a:r>
              <a:rPr lang="zh-CN" altLang="en-US" dirty="0">
                <a:cs typeface="+mn-ea"/>
                <a:sym typeface="+mn-lt"/>
              </a:rPr>
              <a:t>排名决定，排名越高，互动分越高。排名处于变化中，因此互动分也会一直变化，直到学习结束时间，会确定最终的排名以及学习互动得分。</a:t>
            </a:r>
            <a:endParaRPr lang="en-US" altLang="zh-CN" dirty="0">
              <a:cs typeface="+mn-ea"/>
              <a:sym typeface="+mn-lt"/>
            </a:endParaRPr>
          </a:p>
          <a:p>
            <a:endParaRPr lang="en-US" altLang="zh-CN" dirty="0">
              <a:cs typeface="+mn-ea"/>
              <a:sym typeface="+mn-lt"/>
            </a:endParaRPr>
          </a:p>
          <a:p>
            <a:r>
              <a:rPr lang="zh-CN" altLang="zh-CN" dirty="0"/>
              <a:t>学习互动分获取方式说明：参与问答互动，积累贡献度，学习互动得分由排名决定，比如学习互动分占比为</a:t>
            </a:r>
            <a:r>
              <a:rPr lang="en-US" altLang="zh-CN" dirty="0"/>
              <a:t>5</a:t>
            </a:r>
            <a:r>
              <a:rPr lang="zh-CN" altLang="zh-CN" dirty="0"/>
              <a:t>分，如果你排名前</a:t>
            </a:r>
            <a:r>
              <a:rPr lang="en-US" altLang="zh-CN" dirty="0"/>
              <a:t>80%</a:t>
            </a:r>
            <a:r>
              <a:rPr lang="zh-CN" altLang="zh-CN" dirty="0"/>
              <a:t>，则互动得分为</a:t>
            </a:r>
            <a:r>
              <a:rPr lang="en-US" altLang="zh-CN" dirty="0"/>
              <a:t>5*80%=4</a:t>
            </a:r>
            <a:r>
              <a:rPr lang="zh-CN" altLang="zh-CN" dirty="0"/>
              <a:t>分</a:t>
            </a:r>
          </a:p>
          <a:p>
            <a:endParaRPr lang="zh-CN" altLang="zh-CN" dirty="0"/>
          </a:p>
          <a:p>
            <a:r>
              <a:rPr lang="zh-CN" altLang="zh-CN" dirty="0"/>
              <a:t>能够积累</a:t>
            </a:r>
            <a:r>
              <a:rPr lang="zh-CN" altLang="zh-CN" b="1" dirty="0"/>
              <a:t>贡献度</a:t>
            </a:r>
            <a:r>
              <a:rPr lang="zh-CN" altLang="zh-CN" dirty="0"/>
              <a:t>的行为包括：回答获得老师的赞+10；问题获得老师的回答+3；回答获得同学的赞+2；问题获得同学的回答+0.5；有效提问+1；有效回答+1。</a:t>
            </a:r>
          </a:p>
          <a:p>
            <a:endParaRPr lang="en-US" altLang="zh-CN" dirty="0">
              <a:cs typeface="+mn-ea"/>
              <a:sym typeface="+mn-lt"/>
            </a:endParaRPr>
          </a:p>
          <a:p>
            <a:r>
              <a:rPr lang="zh-CN" altLang="en-US" dirty="0">
                <a:solidFill>
                  <a:srgbClr val="C55A11"/>
                </a:solidFill>
              </a:rPr>
              <a:t>提醒：</a:t>
            </a:r>
            <a:r>
              <a:rPr lang="zh-CN" altLang="zh-CN" dirty="0">
                <a:solidFill>
                  <a:srgbClr val="C55A11"/>
                </a:solidFill>
              </a:rPr>
              <a:t>提问和回答需经过系统和人工审核判定为有效后才会累计进贡献度，并不是发的所有帖子都会计算进贡献度，垃圾帖、广告贴、事务型问题贴等都是无效的。 </a:t>
            </a:r>
            <a:endParaRPr lang="zh-CN" altLang="en-US" dirty="0">
              <a:solidFill>
                <a:srgbClr val="C55A11"/>
              </a:solidFill>
              <a:cs typeface="+mn-ea"/>
              <a:sym typeface="+mn-lt"/>
            </a:endParaRPr>
          </a:p>
        </p:txBody>
      </p:sp>
      <p:sp>
        <p:nvSpPr>
          <p:cNvPr id="4" name="文本框 3"/>
          <p:cNvSpPr txBox="1"/>
          <p:nvPr/>
        </p:nvSpPr>
        <p:spPr>
          <a:xfrm>
            <a:off x="588645" y="371475"/>
            <a:ext cx="2138680" cy="645160"/>
          </a:xfrm>
          <a:prstGeom prst="rect">
            <a:avLst/>
          </a:prstGeom>
          <a:noFill/>
        </p:spPr>
        <p:txBody>
          <a:bodyPr wrap="none" rtlCol="0">
            <a:spAutoFit/>
          </a:bodyPr>
          <a:lstStyle/>
          <a:p>
            <a:r>
              <a:rPr kumimoji="1" lang="en-US" altLang="zh-CN" sz="3600" b="1" dirty="0">
                <a:solidFill>
                  <a:srgbClr val="FF0000"/>
                </a:solidFill>
              </a:rPr>
              <a:t> </a:t>
            </a:r>
            <a:r>
              <a:rPr kumimoji="1" lang="zh-CN" altLang="en-US" sz="3600" b="1" dirty="0">
                <a:solidFill>
                  <a:srgbClr val="FF0000"/>
                </a:solidFill>
              </a:rPr>
              <a:t>学习互动</a:t>
            </a:r>
          </a:p>
        </p:txBody>
      </p:sp>
      <p:pic>
        <p:nvPicPr>
          <p:cNvPr id="5" name="图片 4"/>
          <p:cNvPicPr>
            <a:picLocks noChangeAspect="1"/>
          </p:cNvPicPr>
          <p:nvPr/>
        </p:nvPicPr>
        <p:blipFill>
          <a:blip r:embed="rId2"/>
          <a:stretch>
            <a:fillRect/>
          </a:stretch>
        </p:blipFill>
        <p:spPr>
          <a:xfrm>
            <a:off x="56515" y="1772920"/>
            <a:ext cx="7462520" cy="4483735"/>
          </a:xfrm>
          <a:prstGeom prst="rect">
            <a:avLst/>
          </a:prstGeom>
          <a:ln w="38100" cmpd="sng">
            <a:solidFill>
              <a:schemeClr val="accent1">
                <a:shade val="50000"/>
              </a:schemeClr>
            </a:solidFill>
            <a:prstDash val="solid"/>
          </a:ln>
        </p:spPr>
      </p:pic>
      <p:pic>
        <p:nvPicPr>
          <p:cNvPr id="2" name="图片 1"/>
          <p:cNvPicPr>
            <a:picLocks noChangeAspect="1"/>
          </p:cNvPicPr>
          <p:nvPr/>
        </p:nvPicPr>
        <p:blipFill>
          <a:blip r:embed="rId3"/>
          <a:stretch>
            <a:fillRect/>
          </a:stretch>
        </p:blipFill>
        <p:spPr>
          <a:xfrm>
            <a:off x="4194810" y="560705"/>
            <a:ext cx="3324225" cy="2562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52010" y="97155"/>
            <a:ext cx="3238500" cy="584776"/>
          </a:xfrm>
          <a:prstGeom prst="rect">
            <a:avLst/>
          </a:prstGeom>
          <a:noFill/>
        </p:spPr>
        <p:txBody>
          <a:bodyPr wrap="square" rtlCol="0">
            <a:spAutoFit/>
          </a:bodyPr>
          <a:lstStyle/>
          <a:p>
            <a:r>
              <a:rPr kumimoji="1" lang="en-US" altLang="zh-CN" sz="3200" b="1" dirty="0">
                <a:solidFill>
                  <a:srgbClr val="FF0000"/>
                </a:solidFill>
              </a:rPr>
              <a:t>          </a:t>
            </a:r>
            <a:r>
              <a:rPr kumimoji="1" lang="zh-CN" altLang="en-US" sz="3200" b="1" dirty="0">
                <a:solidFill>
                  <a:srgbClr val="FF0000"/>
                </a:solidFill>
              </a:rPr>
              <a:t>最终成绩</a:t>
            </a:r>
          </a:p>
        </p:txBody>
      </p:sp>
      <p:sp>
        <p:nvSpPr>
          <p:cNvPr id="5" name="矩形 4"/>
          <p:cNvSpPr/>
          <p:nvPr/>
        </p:nvSpPr>
        <p:spPr>
          <a:xfrm>
            <a:off x="7890510" y="681990"/>
            <a:ext cx="3994785" cy="4799965"/>
          </a:xfrm>
          <a:prstGeom prst="rect">
            <a:avLst/>
          </a:prstGeom>
        </p:spPr>
        <p:txBody>
          <a:bodyPr wrap="square">
            <a:spAutoFit/>
          </a:bodyPr>
          <a:lstStyle/>
          <a:p>
            <a:endParaRPr lang="en-US" altLang="zh-CN" dirty="0"/>
          </a:p>
          <a:p>
            <a:r>
              <a:rPr lang="zh-CN" altLang="zh-CN" dirty="0"/>
              <a:t>在学习过程中，学生可通过</a:t>
            </a:r>
            <a:r>
              <a:rPr lang="zh-CN" altLang="zh-CN" b="1" dirty="0">
                <a:solidFill>
                  <a:srgbClr val="FF0000"/>
                </a:solidFill>
              </a:rPr>
              <a:t>【课程学习】</a:t>
            </a:r>
            <a:r>
              <a:rPr lang="zh-CN" altLang="zh-CN" dirty="0"/>
              <a:t>模块中的</a:t>
            </a:r>
            <a:r>
              <a:rPr lang="zh-CN" altLang="zh-CN" dirty="0">
                <a:solidFill>
                  <a:srgbClr val="FF0000"/>
                </a:solidFill>
              </a:rPr>
              <a:t>【</a:t>
            </a:r>
            <a:r>
              <a:rPr lang="zh-CN" altLang="zh-CN" b="1" dirty="0">
                <a:solidFill>
                  <a:srgbClr val="FF0000"/>
                </a:solidFill>
              </a:rPr>
              <a:t>成绩分析</a:t>
            </a:r>
            <a:r>
              <a:rPr lang="zh-CN" altLang="zh-CN" dirty="0">
                <a:solidFill>
                  <a:srgbClr val="FF0000"/>
                </a:solidFill>
              </a:rPr>
              <a:t>】</a:t>
            </a:r>
            <a:r>
              <a:rPr lang="zh-CN" altLang="zh-CN" dirty="0"/>
              <a:t>来查看当前获得的</a:t>
            </a:r>
            <a:r>
              <a:rPr lang="zh-CN" altLang="zh-CN" b="1" dirty="0"/>
              <a:t>参考</a:t>
            </a:r>
            <a:r>
              <a:rPr lang="zh-CN" altLang="zh-CN" dirty="0"/>
              <a:t>分数。</a:t>
            </a:r>
            <a:endParaRPr lang="en-US" altLang="zh-CN" dirty="0"/>
          </a:p>
          <a:p>
            <a:endParaRPr lang="en-US" altLang="zh-CN" dirty="0"/>
          </a:p>
          <a:p>
            <a:endParaRPr lang="en-US" altLang="zh-CN" dirty="0"/>
          </a:p>
          <a:p>
            <a:r>
              <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rPr>
              <a:t>注：期末考试成绩在考试截止日期后的48小时自动发布。</a:t>
            </a:r>
            <a:endParaRPr lang="zh-CN" altLang="zh-CN" dirty="0">
              <a:solidFill>
                <a:schemeClr val="accent2">
                  <a:lumMod val="75000"/>
                </a:schemeClr>
              </a:solidFill>
            </a:endParaRPr>
          </a:p>
          <a:p>
            <a:endPar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a:p>
            <a:r>
              <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sym typeface="+mn-lt"/>
              </a:rPr>
              <a:t>【成绩分析】中的分数仅作为学习过程中的参考，   智慧树最终成绩以成绩发布后为准。</a:t>
            </a:r>
          </a:p>
          <a:p>
            <a:endPar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sym typeface="+mn-lt"/>
            </a:endParaRPr>
          </a:p>
          <a:p>
            <a:r>
              <a:rPr lang="zh-CN" altLang="en-US" dirty="0">
                <a:solidFill>
                  <a:schemeClr val="accent1">
                    <a:lumMod val="75000"/>
                  </a:schemeClr>
                </a:solidFill>
                <a:latin typeface="微软雅黑" panose="020B0503020204020204" pitchFamily="34" charset="-122"/>
                <a:ea typeface="微软雅黑" panose="020B0503020204020204" pitchFamily="34" charset="-122"/>
                <a:cs typeface="+mn-ea"/>
                <a:sym typeface="+mn-lt"/>
              </a:rPr>
              <a:t>在学习过程中，若【成绩分析】中的各项得分出现问题，可先自行刷新一下再查看（如图所示）。</a:t>
            </a:r>
          </a:p>
          <a:p>
            <a:endParaRPr lang="zh-CN" altLang="zh-CN" dirty="0"/>
          </a:p>
        </p:txBody>
      </p:sp>
      <p:pic>
        <p:nvPicPr>
          <p:cNvPr id="4" name="图片 3"/>
          <p:cNvPicPr>
            <a:picLocks noChangeAspect="1"/>
          </p:cNvPicPr>
          <p:nvPr/>
        </p:nvPicPr>
        <p:blipFill>
          <a:blip r:embed="rId2"/>
          <a:stretch>
            <a:fillRect/>
          </a:stretch>
        </p:blipFill>
        <p:spPr>
          <a:xfrm>
            <a:off x="45720" y="826770"/>
            <a:ext cx="7662545" cy="5578475"/>
          </a:xfrm>
          <a:prstGeom prst="rect">
            <a:avLst/>
          </a:prstGeom>
          <a:ln w="53975" cmpd="sng">
            <a:solidFill>
              <a:schemeClr val="accent2"/>
            </a:solidFill>
            <a:prstDash val="soli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6"/>
          <p:cNvGrpSpPr>
            <a:grpSpLocks noChangeAspect="1"/>
          </p:cNvGrpSpPr>
          <p:nvPr/>
        </p:nvGrpSpPr>
        <p:grpSpPr bwMode="auto">
          <a:xfrm>
            <a:off x="2510019" y="4865104"/>
            <a:ext cx="1158875" cy="2000249"/>
            <a:chOff x="1449" y="1496"/>
            <a:chExt cx="730" cy="1260"/>
          </a:xfrm>
          <a:blipFill rotWithShape="1">
            <a:blip r:embed="rId3"/>
            <a:tile tx="0" ty="0" sx="100000" sy="100000" flip="none" algn="tl"/>
          </a:blipFill>
        </p:grpSpPr>
        <p:sp>
          <p:nvSpPr>
            <p:cNvPr id="13"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0" name="Group 21"/>
          <p:cNvGrpSpPr>
            <a:grpSpLocks noChangeAspect="1"/>
          </p:cNvGrpSpPr>
          <p:nvPr/>
        </p:nvGrpSpPr>
        <p:grpSpPr bwMode="auto">
          <a:xfrm>
            <a:off x="8425967" y="4886007"/>
            <a:ext cx="1209675" cy="1979613"/>
            <a:chOff x="3270" y="1510"/>
            <a:chExt cx="762" cy="1247"/>
          </a:xfrm>
          <a:blipFill rotWithShape="1">
            <a:blip r:embed="rId4"/>
            <a:tile tx="0" ty="0" sx="100000" sy="100000" flip="none" algn="tl"/>
          </a:blipFill>
        </p:grpSpPr>
        <p:sp>
          <p:nvSpPr>
            <p:cNvPr id="21"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636770" y="144145"/>
            <a:ext cx="2175510" cy="583565"/>
          </a:xfrm>
          <a:prstGeom prst="rect">
            <a:avLst/>
          </a:prstGeom>
          <a:noFill/>
        </p:spPr>
        <p:txBody>
          <a:bodyPr wrap="none" rtlCol="0">
            <a:spAutoFit/>
          </a:bodyPr>
          <a:lstStyle/>
          <a:p>
            <a:pPr>
              <a:buClrTx/>
              <a:buSzTx/>
              <a:buFontTx/>
            </a:pPr>
            <a:r>
              <a:rPr lang="en-US" altLang="zh-CN" sz="32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4.</a:t>
            </a:r>
            <a:r>
              <a:rPr lang="zh-CN" altLang="en-US" sz="32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问题处理</a:t>
            </a:r>
            <a:endParaRPr lang="zh-CN" altLang="en-US" sz="3200"/>
          </a:p>
        </p:txBody>
      </p:sp>
      <p:grpSp>
        <p:nvGrpSpPr>
          <p:cNvPr id="4" name="组合 3"/>
          <p:cNvGrpSpPr/>
          <p:nvPr/>
        </p:nvGrpSpPr>
        <p:grpSpPr>
          <a:xfrm>
            <a:off x="1393190" y="869315"/>
            <a:ext cx="3392170" cy="3995420"/>
            <a:chOff x="6519" y="1322"/>
            <a:chExt cx="5342" cy="6292"/>
          </a:xfrm>
        </p:grpSpPr>
        <p:sp>
          <p:nvSpPr>
            <p:cNvPr id="9" name="文本框 8"/>
            <p:cNvSpPr txBox="1"/>
            <p:nvPr/>
          </p:nvSpPr>
          <p:spPr>
            <a:xfrm>
              <a:off x="6519" y="6114"/>
              <a:ext cx="5343" cy="1501"/>
            </a:xfrm>
            <a:prstGeom prst="rect">
              <a:avLst/>
            </a:prstGeom>
            <a:noFill/>
          </p:spPr>
          <p:txBody>
            <a:bodyPr wrap="square" rtlCol="0">
              <a:spAutoFit/>
            </a:bodyPr>
            <a:lstStyle/>
            <a:p>
              <a:pPr algn="ctr"/>
              <a:r>
                <a:rPr lang="zh-CN" altLang="en-US" sz="1400" b="1">
                  <a:sym typeface="+mn-ea"/>
                </a:rPr>
                <a:t>输入学校、姓名、学号、以及绑定的手机号码和问题，给人工客服即可</a:t>
              </a:r>
              <a:endParaRPr lang="zh-CN" altLang="en-US" sz="1400" b="1"/>
            </a:p>
            <a:p>
              <a:pPr algn="ctr"/>
              <a:r>
                <a:rPr lang="en-US" altLang="zh-CN" sz="1400" b="1">
                  <a:sym typeface="+mn-ea"/>
                </a:rPr>
                <a:t>7*16</a:t>
              </a:r>
              <a:r>
                <a:rPr lang="zh-CN" altLang="en-US" sz="1400" b="1">
                  <a:sym typeface="+mn-ea"/>
                </a:rPr>
                <a:t>小时在线，</a:t>
              </a:r>
              <a:endParaRPr lang="zh-CN" altLang="en-US" sz="1400" b="1"/>
            </a:p>
            <a:p>
              <a:pPr algn="ctr"/>
              <a:r>
                <a:rPr lang="en-US" altLang="zh-CN" sz="1400" b="1">
                  <a:sym typeface="+mn-ea"/>
                </a:rPr>
                <a:t>8:30-24:00</a:t>
              </a:r>
              <a:endParaRPr kumimoji="1" lang="en-US" altLang="zh-CN" dirty="0"/>
            </a:p>
          </p:txBody>
        </p:sp>
        <p:pic>
          <p:nvPicPr>
            <p:cNvPr id="3" name="图片 2"/>
            <p:cNvPicPr>
              <a:picLocks noChangeAspect="1"/>
            </p:cNvPicPr>
            <p:nvPr/>
          </p:nvPicPr>
          <p:blipFill>
            <a:blip r:embed="rId5"/>
            <a:stretch>
              <a:fillRect/>
            </a:stretch>
          </p:blipFill>
          <p:spPr>
            <a:xfrm>
              <a:off x="7117" y="1322"/>
              <a:ext cx="4146" cy="4792"/>
            </a:xfrm>
            <a:prstGeom prst="rect">
              <a:avLst/>
            </a:prstGeom>
          </p:spPr>
        </p:pic>
      </p:grpSp>
      <p:pic>
        <p:nvPicPr>
          <p:cNvPr id="8" name="图片 7"/>
          <p:cNvPicPr>
            <a:picLocks noChangeAspect="1"/>
          </p:cNvPicPr>
          <p:nvPr/>
        </p:nvPicPr>
        <p:blipFill>
          <a:blip r:embed="rId6"/>
          <a:stretch>
            <a:fillRect/>
          </a:stretch>
        </p:blipFill>
        <p:spPr>
          <a:xfrm>
            <a:off x="7750175" y="265430"/>
            <a:ext cx="2538730" cy="4250055"/>
          </a:xfrm>
          <a:prstGeom prst="rect">
            <a:avLst/>
          </a:prstGeom>
        </p:spPr>
      </p:pic>
      <p:sp>
        <p:nvSpPr>
          <p:cNvPr id="100" name="文本框 99"/>
          <p:cNvSpPr txBox="1"/>
          <p:nvPr/>
        </p:nvSpPr>
        <p:spPr>
          <a:xfrm>
            <a:off x="6812280" y="3912235"/>
            <a:ext cx="4210050" cy="922020"/>
          </a:xfrm>
          <a:prstGeom prst="rect">
            <a:avLst/>
          </a:prstGeom>
          <a:noFill/>
          <a:ln w="9525">
            <a:noFill/>
          </a:ln>
        </p:spPr>
        <p:txBody>
          <a:bodyPr wrap="square">
            <a:spAutoFit/>
          </a:bodyPr>
          <a:lstStyle/>
          <a:p>
            <a:pPr marL="228600" indent="-228600" algn="ctr"/>
            <a:r>
              <a:rPr lang="zh-CN" b="1">
                <a:ea typeface="微软雅黑" panose="020B0503020204020204" pitchFamily="34" charset="-122"/>
              </a:rPr>
              <a:t>服务中心</a:t>
            </a:r>
          </a:p>
          <a:p>
            <a:pPr marL="228600" indent="-228600" algn="ctr"/>
            <a:r>
              <a:rPr lang="zh-CN" b="1">
                <a:ea typeface="微软雅黑" panose="020B0503020204020204" pitchFamily="34" charset="-122"/>
              </a:rPr>
              <a:t>学生也可以访问</a:t>
            </a:r>
            <a:r>
              <a:rPr lang="zh-CN" b="1" u="sng">
                <a:solidFill>
                  <a:srgbClr val="FF0000"/>
                </a:solidFill>
                <a:ea typeface="微软雅黑" panose="020B0503020204020204" pitchFamily="34" charset="-122"/>
                <a:hlinkClick r:id="rId7"/>
              </a:rPr>
              <a:t>服务中心</a:t>
            </a:r>
            <a:r>
              <a:rPr lang="zh-CN" b="1" u="sng">
                <a:solidFill>
                  <a:schemeClr val="tx1"/>
                </a:solidFill>
                <a:ea typeface="微软雅黑" panose="020B0503020204020204" pitchFamily="34" charset="-122"/>
              </a:rPr>
              <a:t>，</a:t>
            </a:r>
            <a:r>
              <a:rPr lang="zh-CN" b="1">
                <a:ea typeface="微软雅黑" panose="020B0503020204020204" pitchFamily="34" charset="-122"/>
                <a:cs typeface="Times New Roman" panose="02020603050405020304" charset="0"/>
              </a:rPr>
              <a:t>查询常见问题解答。</a:t>
            </a:r>
            <a:endParaRPr lang="zh-CN" altLang="en-US" b="1"/>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0"/>
          <p:cNvSpPr>
            <a:spLocks noChangeArrowheads="1"/>
          </p:cNvSpPr>
          <p:nvPr/>
        </p:nvSpPr>
        <p:spPr bwMode="auto">
          <a:xfrm>
            <a:off x="95885" y="177165"/>
            <a:ext cx="11955145" cy="6574155"/>
          </a:xfrm>
          <a:prstGeom prst="rect">
            <a:avLst/>
          </a:prstGeom>
          <a:solidFill>
            <a:schemeClr val="bg1"/>
          </a:solidFill>
          <a:ln>
            <a:noFill/>
          </a:ln>
        </p:spPr>
        <p:txBody>
          <a:bodyPr lIns="91424" tIns="45718" rIns="91424" bIns="45718" anchor="ctr"/>
          <a:lstStyle/>
          <a:p>
            <a:pPr algn="ctr" fontAlgn="base">
              <a:spcBef>
                <a:spcPct val="0"/>
              </a:spcBef>
              <a:spcAft>
                <a:spcPct val="0"/>
              </a:spcAft>
              <a:buFont typeface="Arial" panose="020B0604020202020204" pitchFamily="34" charset="0"/>
              <a:buNone/>
            </a:pPr>
            <a:endParaRPr lang="zh-CN" altLang="zh-CN">
              <a:solidFill>
                <a:srgbClr val="FFFFFF"/>
              </a:solidFill>
              <a:cs typeface="+mn-ea"/>
              <a:sym typeface="+mn-lt"/>
            </a:endParaRPr>
          </a:p>
        </p:txBody>
      </p:sp>
      <p:sp>
        <p:nvSpPr>
          <p:cNvPr id="4" name="文本框 5"/>
          <p:cNvSpPr txBox="1"/>
          <p:nvPr/>
        </p:nvSpPr>
        <p:spPr>
          <a:xfrm>
            <a:off x="2738755" y="305435"/>
            <a:ext cx="6669405" cy="751840"/>
          </a:xfrm>
          <a:prstGeom prst="rect">
            <a:avLst/>
          </a:prstGeom>
          <a:noFill/>
        </p:spPr>
        <p:txBody>
          <a:bodyPr wrap="square" lIns="91386" tIns="45710" rIns="91386" bIns="45710" rtlCol="0">
            <a:spAutoFit/>
          </a:bodyPr>
          <a:lstStyle/>
          <a:p>
            <a:pPr algn="ctr" defTabSz="913130" fontAlgn="base">
              <a:spcBef>
                <a:spcPct val="0"/>
              </a:spcBef>
              <a:spcAft>
                <a:spcPct val="0"/>
              </a:spcAft>
            </a:pPr>
            <a:r>
              <a:rPr lang="en-US" altLang="zh-CN" sz="43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1.</a:t>
            </a:r>
            <a:r>
              <a:rPr lang="zh-CN" altLang="en-US" sz="43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如何登录报到</a:t>
            </a:r>
            <a:endParaRPr lang="zh-CN" altLang="en-US" sz="4300" b="1" dirty="0">
              <a:solidFill>
                <a:srgbClr val="B83D68"/>
              </a:solidFill>
              <a:latin typeface="微软雅黑" panose="020B0503020204020204" pitchFamily="34" charset="-122"/>
              <a:ea typeface="微软雅黑" panose="020B0503020204020204" pitchFamily="34" charset="-122"/>
              <a:cs typeface="+mn-ea"/>
              <a:sym typeface="+mn-lt"/>
            </a:endParaRPr>
          </a:p>
        </p:txBody>
      </p:sp>
      <p:pic>
        <p:nvPicPr>
          <p:cNvPr id="18" name="图片 17" descr="QQ截图20170615173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950" y="1339850"/>
            <a:ext cx="2889250" cy="4848225"/>
          </a:xfrm>
          <a:prstGeom prst="rect">
            <a:avLst/>
          </a:prstGeom>
          <a:noFill/>
          <a:ln>
            <a:noFill/>
          </a:ln>
        </p:spPr>
      </p:pic>
      <p:sp>
        <p:nvSpPr>
          <p:cNvPr id="20" name=" 135"/>
          <p:cNvSpPr/>
          <p:nvPr/>
        </p:nvSpPr>
        <p:spPr>
          <a:xfrm rot="9486158" flipV="1">
            <a:off x="11187432" y="1603703"/>
            <a:ext cx="831851" cy="333375"/>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240428" y="177219"/>
            <a:ext cx="184666" cy="369332"/>
          </a:xfrm>
          <a:prstGeom prst="rect">
            <a:avLst/>
          </a:prstGeom>
          <a:noFill/>
        </p:spPr>
        <p:txBody>
          <a:bodyPr wrap="none" rtlCol="0">
            <a:spAutoFit/>
          </a:bodyPr>
          <a:lstStyle/>
          <a:p>
            <a:endParaRPr kumimoji="1" lang="zh-CN" altLang="en-US" dirty="0"/>
          </a:p>
        </p:txBody>
      </p:sp>
      <p:pic>
        <p:nvPicPr>
          <p:cNvPr id="3" name="图片 2" descr="bf5a2d851817489ced3a15eaee5cbc7"/>
          <p:cNvPicPr>
            <a:picLocks noChangeAspect="1"/>
          </p:cNvPicPr>
          <p:nvPr/>
        </p:nvPicPr>
        <p:blipFill>
          <a:blip r:embed="rId4"/>
          <a:stretch>
            <a:fillRect/>
          </a:stretch>
        </p:blipFill>
        <p:spPr>
          <a:xfrm>
            <a:off x="4166870" y="1349375"/>
            <a:ext cx="3333115" cy="4951730"/>
          </a:xfrm>
          <a:prstGeom prst="rect">
            <a:avLst/>
          </a:prstGeom>
        </p:spPr>
      </p:pic>
      <p:pic>
        <p:nvPicPr>
          <p:cNvPr id="5" name="图片 4" descr="f9454f9dbbd4716ac3829ee7d0acf08"/>
          <p:cNvPicPr>
            <a:picLocks noChangeAspect="1"/>
          </p:cNvPicPr>
          <p:nvPr/>
        </p:nvPicPr>
        <p:blipFill>
          <a:blip r:embed="rId5"/>
          <a:stretch>
            <a:fillRect/>
          </a:stretch>
        </p:blipFill>
        <p:spPr>
          <a:xfrm>
            <a:off x="693420" y="1330325"/>
            <a:ext cx="3021965" cy="4970780"/>
          </a:xfrm>
          <a:prstGeom prst="rect">
            <a:avLst/>
          </a:prstGeom>
        </p:spPr>
      </p:pic>
      <p:sp>
        <p:nvSpPr>
          <p:cNvPr id="9" name="文本框 8"/>
          <p:cNvSpPr txBox="1">
            <a:spLocks noChangeArrowheads="1"/>
          </p:cNvSpPr>
          <p:nvPr/>
        </p:nvSpPr>
        <p:spPr bwMode="auto">
          <a:xfrm>
            <a:off x="2058116" y="4863452"/>
            <a:ext cx="1568451" cy="705485"/>
          </a:xfrm>
          <a:prstGeom prst="rect">
            <a:avLst/>
          </a:prstGeom>
          <a:noFill/>
          <a:ln>
            <a:noFill/>
          </a:ln>
        </p:spPr>
        <p:txBody>
          <a:bodyPr lIns="91426" tIns="45718" rIns="91426" bIns="45718">
            <a:spAutoFit/>
          </a:bodyPr>
          <a:lstStyle>
            <a:lvl1pPr>
              <a:defRPr sz="3200">
                <a:solidFill>
                  <a:schemeClr val="tx1"/>
                </a:solidFill>
                <a:latin typeface="Calibri" panose="020F050202020403020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初始密码</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123456</a:t>
            </a:r>
          </a:p>
        </p:txBody>
      </p:sp>
      <p:sp>
        <p:nvSpPr>
          <p:cNvPr id="8" name=" 14"/>
          <p:cNvSpPr/>
          <p:nvPr/>
        </p:nvSpPr>
        <p:spPr>
          <a:xfrm>
            <a:off x="3011170" y="4368165"/>
            <a:ext cx="1155700" cy="49530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 19"/>
          <p:cNvSpPr/>
          <p:nvPr/>
        </p:nvSpPr>
        <p:spPr>
          <a:xfrm rot="9789166">
            <a:off x="7185411" y="2695690"/>
            <a:ext cx="1049617" cy="300904"/>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a:spLocks noChangeArrowheads="1"/>
          </p:cNvSpPr>
          <p:nvPr/>
        </p:nvSpPr>
        <p:spPr bwMode="auto">
          <a:xfrm>
            <a:off x="7072511" y="2152798"/>
            <a:ext cx="1838325" cy="397510"/>
          </a:xfrm>
          <a:prstGeom prst="rect">
            <a:avLst/>
          </a:prstGeom>
          <a:noFill/>
          <a:ln>
            <a:noFill/>
          </a:ln>
        </p:spPr>
        <p:txBody>
          <a:bodyPr lIns="91426" tIns="45718" rIns="91426" bIns="45718">
            <a:spAutoFit/>
          </a:bodyPr>
          <a:lstStyle>
            <a:lvl1pPr>
              <a:defRPr sz="3200">
                <a:solidFill>
                  <a:schemeClr val="tx1"/>
                </a:solidFill>
                <a:latin typeface="Calibri" panose="020F050202020403020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点击学号登录</a:t>
            </a:r>
          </a:p>
        </p:txBody>
      </p:sp>
      <p:sp>
        <p:nvSpPr>
          <p:cNvPr id="14" name=" 135"/>
          <p:cNvSpPr/>
          <p:nvPr/>
        </p:nvSpPr>
        <p:spPr>
          <a:xfrm>
            <a:off x="7238890" y="3234564"/>
            <a:ext cx="1504951" cy="388939"/>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文本框 20"/>
          <p:cNvSpPr txBox="1">
            <a:spLocks noChangeArrowheads="1"/>
          </p:cNvSpPr>
          <p:nvPr/>
        </p:nvSpPr>
        <p:spPr bwMode="auto">
          <a:xfrm>
            <a:off x="9282429" y="1740537"/>
            <a:ext cx="1568451" cy="397510"/>
          </a:xfrm>
          <a:prstGeom prst="rect">
            <a:avLst/>
          </a:prstGeom>
          <a:noFill/>
          <a:ln>
            <a:noFill/>
          </a:ln>
        </p:spPr>
        <p:txBody>
          <a:bodyPr lIns="91426" tIns="45718" rIns="91426" bIns="45718">
            <a:spAutoFit/>
          </a:bodyPr>
          <a:lstStyle>
            <a:lvl1pPr>
              <a:defRPr sz="3200">
                <a:solidFill>
                  <a:schemeClr val="tx1"/>
                </a:solidFill>
                <a:latin typeface="Calibri" panose="020F0502020204030204" charset="0"/>
                <a:ea typeface="宋体" panose="02010600030101010101" pitchFamily="2" charset="-122"/>
                <a:cs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buFont typeface="Arial" panose="020B0604020202020204" pitchFamily="34" charset="0"/>
              <a:buNone/>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可进行搜索</a:t>
            </a:r>
            <a:endPar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2"/>
          <a:stretch>
            <a:fillRect/>
          </a:stretch>
        </p:blipFill>
        <p:spPr>
          <a:xfrm>
            <a:off x="135890" y="896620"/>
            <a:ext cx="4312920" cy="2927985"/>
          </a:xfrm>
          <a:prstGeom prst="rect">
            <a:avLst/>
          </a:prstGeom>
          <a:noFill/>
          <a:ln w="50800" cmpd="sng">
            <a:solidFill>
              <a:schemeClr val="accent2"/>
            </a:solidFill>
            <a:prstDash val="solid"/>
          </a:ln>
        </p:spPr>
      </p:pic>
      <p:sp>
        <p:nvSpPr>
          <p:cNvPr id="10" name="文本框 9"/>
          <p:cNvSpPr txBox="1"/>
          <p:nvPr/>
        </p:nvSpPr>
        <p:spPr>
          <a:xfrm>
            <a:off x="4373245" y="59055"/>
            <a:ext cx="2316480" cy="521970"/>
          </a:xfrm>
          <a:prstGeom prst="rect">
            <a:avLst/>
          </a:prstGeom>
          <a:noFill/>
        </p:spPr>
        <p:txBody>
          <a:bodyPr wrap="none" rtlCol="0" anchor="t">
            <a:spAutoFit/>
          </a:bodyPr>
          <a:lstStyle/>
          <a:p>
            <a:r>
              <a:rPr lang="zh-CN" sz="2800" b="1">
                <a:solidFill>
                  <a:srgbClr val="FF0000"/>
                </a:solidFill>
                <a:ea typeface="微软雅黑" panose="020B0503020204020204" pitchFamily="34" charset="-122"/>
                <a:sym typeface="+mn-ea"/>
              </a:rPr>
              <a:t>登录常见问题</a:t>
            </a:r>
            <a:endParaRPr lang="zh-CN" altLang="en-US" sz="2800" b="1">
              <a:solidFill>
                <a:srgbClr val="FF0000"/>
              </a:solidFill>
              <a:ea typeface="微软雅黑" panose="020B0503020204020204" pitchFamily="34" charset="-122"/>
              <a:sym typeface="+mn-ea"/>
            </a:endParaRPr>
          </a:p>
        </p:txBody>
      </p:sp>
      <p:sp>
        <p:nvSpPr>
          <p:cNvPr id="11" name="文本框 10"/>
          <p:cNvSpPr txBox="1"/>
          <p:nvPr/>
        </p:nvSpPr>
        <p:spPr>
          <a:xfrm>
            <a:off x="68580" y="3824605"/>
            <a:ext cx="5080000" cy="491490"/>
          </a:xfrm>
          <a:prstGeom prst="rect">
            <a:avLst/>
          </a:prstGeom>
          <a:noFill/>
          <a:ln w="9525">
            <a:noFill/>
          </a:ln>
        </p:spPr>
        <p:txBody>
          <a:bodyPr>
            <a:spAutoFit/>
          </a:bodyPr>
          <a:lstStyle/>
          <a:p>
            <a:pPr indent="0"/>
            <a:r>
              <a:rPr lang="zh-CN" sz="1400" b="1">
                <a:ea typeface="微软雅黑" panose="020B0503020204020204" pitchFamily="34" charset="-122"/>
              </a:rPr>
              <a:t>修改密码</a:t>
            </a:r>
            <a:endParaRPr lang="zh-CN" sz="1050" b="0">
              <a:ea typeface="微软雅黑" panose="020B0503020204020204" pitchFamily="34" charset="-122"/>
            </a:endParaRPr>
          </a:p>
          <a:p>
            <a:pPr indent="0"/>
            <a:r>
              <a:rPr lang="zh-CN" sz="1200" b="0">
                <a:ea typeface="微软雅黑" panose="020B0503020204020204" pitchFamily="34" charset="-122"/>
              </a:rPr>
              <a:t>登录后，在姓名处先点击</a:t>
            </a:r>
            <a:r>
              <a:rPr lang="zh-CN" sz="1200" b="1">
                <a:solidFill>
                  <a:srgbClr val="FF0000"/>
                </a:solidFill>
                <a:ea typeface="微软雅黑" panose="020B0503020204020204" pitchFamily="34" charset="-122"/>
              </a:rPr>
              <a:t>【设置】</a:t>
            </a:r>
            <a:r>
              <a:rPr lang="zh-CN" sz="1200" b="0">
                <a:ea typeface="微软雅黑" panose="020B0503020204020204" pitchFamily="34" charset="-122"/>
              </a:rPr>
              <a:t>图标，然后再选择</a:t>
            </a:r>
            <a:r>
              <a:rPr lang="zh-CN" sz="1200" b="1">
                <a:solidFill>
                  <a:srgbClr val="FF0000"/>
                </a:solidFill>
                <a:ea typeface="微软雅黑" panose="020B0503020204020204" pitchFamily="34" charset="-122"/>
              </a:rPr>
              <a:t>【账号设置】</a:t>
            </a:r>
            <a:r>
              <a:rPr lang="zh-CN" sz="1200" b="0">
                <a:ea typeface="微软雅黑" panose="020B0503020204020204" pitchFamily="34" charset="-122"/>
              </a:rPr>
              <a:t>。</a:t>
            </a:r>
            <a:endParaRPr lang="zh-CN" altLang="en-US" sz="1200"/>
          </a:p>
        </p:txBody>
      </p:sp>
      <p:pic>
        <p:nvPicPr>
          <p:cNvPr id="47" name="图片 47"/>
          <p:cNvPicPr>
            <a:picLocks noChangeAspect="1"/>
          </p:cNvPicPr>
          <p:nvPr/>
        </p:nvPicPr>
        <p:blipFill>
          <a:blip r:embed="rId3"/>
          <a:stretch>
            <a:fillRect/>
          </a:stretch>
        </p:blipFill>
        <p:spPr>
          <a:xfrm>
            <a:off x="190500" y="4322763"/>
            <a:ext cx="5274310" cy="2273935"/>
          </a:xfrm>
          <a:prstGeom prst="rect">
            <a:avLst/>
          </a:prstGeom>
          <a:ln w="53975" cmpd="sng">
            <a:solidFill>
              <a:schemeClr val="accent2"/>
            </a:solidFill>
            <a:prstDash val="solid"/>
          </a:ln>
        </p:spPr>
      </p:pic>
      <p:pic>
        <p:nvPicPr>
          <p:cNvPr id="51" name="图片 51"/>
          <p:cNvPicPr>
            <a:picLocks noChangeAspect="1"/>
          </p:cNvPicPr>
          <p:nvPr/>
        </p:nvPicPr>
        <p:blipFill>
          <a:blip r:embed="rId4"/>
          <a:stretch>
            <a:fillRect/>
          </a:stretch>
        </p:blipFill>
        <p:spPr>
          <a:xfrm>
            <a:off x="6873240" y="421005"/>
            <a:ext cx="4893310" cy="3280410"/>
          </a:xfrm>
          <a:prstGeom prst="rect">
            <a:avLst/>
          </a:prstGeom>
          <a:ln w="41275" cmpd="sng">
            <a:solidFill>
              <a:schemeClr val="accent2"/>
            </a:solidFill>
            <a:prstDash val="solid"/>
          </a:ln>
        </p:spPr>
      </p:pic>
      <p:sp>
        <p:nvSpPr>
          <p:cNvPr id="105" name="文本框 104"/>
          <p:cNvSpPr txBox="1"/>
          <p:nvPr/>
        </p:nvSpPr>
        <p:spPr>
          <a:xfrm>
            <a:off x="9516745" y="1577975"/>
            <a:ext cx="1980565" cy="737235"/>
          </a:xfrm>
          <a:prstGeom prst="rect">
            <a:avLst/>
          </a:prstGeom>
          <a:noFill/>
          <a:ln w="9525">
            <a:noFill/>
          </a:ln>
        </p:spPr>
        <p:txBody>
          <a:bodyPr wrap="square">
            <a:spAutoFit/>
          </a:bodyPr>
          <a:lstStyle/>
          <a:p>
            <a:pPr indent="0"/>
            <a:r>
              <a:rPr lang="en-US" sz="1400">
                <a:latin typeface="微软雅黑" panose="020B0503020204020204" pitchFamily="34" charset="-122"/>
                <a:cs typeface="Times New Roman" panose="02020603050405020304" charset="0"/>
              </a:rPr>
              <a:t>点击</a:t>
            </a:r>
            <a:r>
              <a:rPr lang="en-US" sz="1400" b="1">
                <a:solidFill>
                  <a:srgbClr val="FF0000"/>
                </a:solidFill>
                <a:latin typeface="微软雅黑" panose="020B0503020204020204" pitchFamily="34" charset="-122"/>
                <a:cs typeface="Times New Roman" panose="02020603050405020304" charset="0"/>
              </a:rPr>
              <a:t>【账号管理】</a:t>
            </a:r>
            <a:r>
              <a:rPr lang="en-US" sz="1400">
                <a:latin typeface="微软雅黑" panose="020B0503020204020204" pitchFamily="34" charset="-122"/>
                <a:cs typeface="Times New Roman" panose="02020603050405020304" charset="0"/>
              </a:rPr>
              <a:t>输入旧密码及新密码，保存后修改。</a:t>
            </a:r>
            <a:endParaRPr lang="zh-CN" altLang="en-US" sz="1400"/>
          </a:p>
        </p:txBody>
      </p:sp>
      <p:pic>
        <p:nvPicPr>
          <p:cNvPr id="13" name="图片 12"/>
          <p:cNvPicPr/>
          <p:nvPr/>
        </p:nvPicPr>
        <p:blipFill>
          <a:blip r:embed="rId5"/>
          <a:stretch>
            <a:fillRect/>
          </a:stretch>
        </p:blipFill>
        <p:spPr>
          <a:xfrm>
            <a:off x="5578475" y="3131503"/>
            <a:ext cx="5276850" cy="3638550"/>
          </a:xfrm>
          <a:prstGeom prst="rect">
            <a:avLst/>
          </a:prstGeom>
          <a:noFill/>
          <a:ln w="47625" cmpd="sng">
            <a:solidFill>
              <a:schemeClr val="accent2"/>
            </a:solidFill>
            <a:prstDash val="solid"/>
          </a:ln>
        </p:spPr>
      </p:pic>
      <p:sp>
        <p:nvSpPr>
          <p:cNvPr id="14" name="文本框 13"/>
          <p:cNvSpPr txBox="1"/>
          <p:nvPr/>
        </p:nvSpPr>
        <p:spPr>
          <a:xfrm>
            <a:off x="8194040" y="4323080"/>
            <a:ext cx="2661285" cy="1599565"/>
          </a:xfrm>
          <a:prstGeom prst="rect">
            <a:avLst/>
          </a:prstGeom>
          <a:noFill/>
          <a:ln w="9525">
            <a:noFill/>
          </a:ln>
        </p:spPr>
        <p:txBody>
          <a:bodyPr wrap="square">
            <a:spAutoFit/>
          </a:bodyPr>
          <a:lstStyle/>
          <a:p>
            <a:pPr indent="0"/>
            <a:r>
              <a:rPr lang="en-US" sz="1400" b="1">
                <a:latin typeface="微软雅黑" panose="020B0503020204020204" pitchFamily="34" charset="-122"/>
                <a:cs typeface="Times New Roman" panose="02020603050405020304" charset="0"/>
              </a:rPr>
              <a:t> </a:t>
            </a:r>
            <a:r>
              <a:rPr lang="zh-CN" sz="1400" b="1">
                <a:ea typeface="微软雅黑" panose="020B0503020204020204" pitchFamily="34" charset="-122"/>
              </a:rPr>
              <a:t>更换手机</a:t>
            </a:r>
            <a:endParaRPr lang="zh-CN" sz="1050" b="0">
              <a:ea typeface="微软雅黑" panose="020B0503020204020204" pitchFamily="34" charset="-122"/>
            </a:endParaRPr>
          </a:p>
          <a:p>
            <a:pPr indent="0"/>
            <a:r>
              <a:rPr lang="zh-CN" sz="1200" b="0">
                <a:ea typeface="微软雅黑" panose="020B0503020204020204" pitchFamily="34" charset="-122"/>
              </a:rPr>
              <a:t>登录后，在姓名处先点击</a:t>
            </a:r>
            <a:r>
              <a:rPr lang="zh-CN" sz="1200" b="1">
                <a:solidFill>
                  <a:srgbClr val="FF0000"/>
                </a:solidFill>
                <a:ea typeface="微软雅黑" panose="020B0503020204020204" pitchFamily="34" charset="-122"/>
              </a:rPr>
              <a:t>【设置】</a:t>
            </a:r>
            <a:r>
              <a:rPr lang="zh-CN" sz="1200" b="0">
                <a:ea typeface="微软雅黑" panose="020B0503020204020204" pitchFamily="34" charset="-122"/>
              </a:rPr>
              <a:t>图标，然后再选择</a:t>
            </a:r>
            <a:r>
              <a:rPr lang="zh-CN" sz="1200" b="1">
                <a:solidFill>
                  <a:srgbClr val="FF0000"/>
                </a:solidFill>
                <a:ea typeface="微软雅黑" panose="020B0503020204020204" pitchFamily="34" charset="-122"/>
              </a:rPr>
              <a:t>【账号设置】</a:t>
            </a:r>
            <a:r>
              <a:rPr lang="zh-CN" sz="1200" b="0">
                <a:ea typeface="微软雅黑" panose="020B0503020204020204" pitchFamily="34" charset="-122"/>
              </a:rPr>
              <a:t>，在【基本信息】的联系方式中点击</a:t>
            </a:r>
            <a:r>
              <a:rPr lang="zh-CN" sz="1200" b="1">
                <a:solidFill>
                  <a:srgbClr val="FF0000"/>
                </a:solidFill>
                <a:ea typeface="微软雅黑" panose="020B0503020204020204" pitchFamily="34" charset="-122"/>
              </a:rPr>
              <a:t>【更换手机】</a:t>
            </a:r>
            <a:r>
              <a:rPr lang="zh-CN" sz="1200" b="0">
                <a:ea typeface="微软雅黑" panose="020B0503020204020204" pitchFamily="34" charset="-122"/>
              </a:rPr>
              <a:t>，输入</a:t>
            </a:r>
            <a:r>
              <a:rPr lang="zh-CN" sz="1200" b="1">
                <a:solidFill>
                  <a:srgbClr val="FF0000"/>
                </a:solidFill>
                <a:ea typeface="微软雅黑" panose="020B0503020204020204" pitchFamily="34" charset="-122"/>
              </a:rPr>
              <a:t>新</a:t>
            </a:r>
            <a:r>
              <a:rPr lang="zh-CN" sz="1200" b="0">
                <a:ea typeface="微软雅黑" panose="020B0503020204020204" pitchFamily="34" charset="-122"/>
              </a:rPr>
              <a:t>手机号后点击【发送短信码】，输入图片验证码及短信码（短信码</a:t>
            </a:r>
            <a:r>
              <a:rPr lang="zh-CN" sz="1200" b="0">
                <a:ea typeface="微软雅黑" panose="020B0503020204020204" pitchFamily="34" charset="-122"/>
                <a:cs typeface="Times New Roman" panose="02020603050405020304" charset="0"/>
              </a:rPr>
              <a:t>60秒输入有效），点击</a:t>
            </a:r>
            <a:r>
              <a:rPr lang="zh-CN" sz="1200" b="1">
                <a:solidFill>
                  <a:srgbClr val="FF0000"/>
                </a:solidFill>
                <a:ea typeface="微软雅黑" panose="020B0503020204020204" pitchFamily="34" charset="-122"/>
              </a:rPr>
              <a:t>【确认】</a:t>
            </a:r>
            <a:r>
              <a:rPr lang="zh-CN" sz="1200" b="0">
                <a:ea typeface="微软雅黑" panose="020B0503020204020204" pitchFamily="34" charset="-122"/>
              </a:rPr>
              <a:t>。</a:t>
            </a:r>
            <a:endParaRPr lang="zh-CN" altLang="en-US" sz="1200"/>
          </a:p>
        </p:txBody>
      </p:sp>
      <p:sp>
        <p:nvSpPr>
          <p:cNvPr id="8" name="文本框 7"/>
          <p:cNvSpPr txBox="1"/>
          <p:nvPr/>
        </p:nvSpPr>
        <p:spPr>
          <a:xfrm>
            <a:off x="711200" y="59055"/>
            <a:ext cx="3162935" cy="837565"/>
          </a:xfrm>
          <a:prstGeom prst="rect">
            <a:avLst/>
          </a:prstGeom>
          <a:noFill/>
          <a:ln w="9525">
            <a:noFill/>
          </a:ln>
        </p:spPr>
        <p:txBody>
          <a:bodyPr wrap="square">
            <a:spAutoFit/>
          </a:bodyPr>
          <a:lstStyle/>
          <a:p>
            <a:pPr indent="0"/>
            <a:endParaRPr lang="en-US" sz="1050" b="1">
              <a:latin typeface="微软雅黑" panose="020B0503020204020204" pitchFamily="34" charset="-122"/>
              <a:cs typeface="Times New Roman" panose="02020603050405020304" charset="0"/>
            </a:endParaRPr>
          </a:p>
          <a:p>
            <a:pPr indent="0"/>
            <a:r>
              <a:rPr lang="zh-CN" sz="1400" b="1">
                <a:ea typeface="微软雅黑" panose="020B0503020204020204" pitchFamily="34" charset="-122"/>
              </a:rPr>
              <a:t>忘记密码</a:t>
            </a:r>
            <a:endParaRPr lang="zh-CN" sz="1050" b="0">
              <a:ea typeface="微软雅黑" panose="020B0503020204020204" pitchFamily="34" charset="-122"/>
            </a:endParaRPr>
          </a:p>
          <a:p>
            <a:pPr indent="0"/>
            <a:r>
              <a:rPr lang="zh-CN" sz="1200">
                <a:ea typeface="微软雅黑" panose="020B0503020204020204" pitchFamily="34" charset="-122"/>
              </a:rPr>
              <a:t>在登录页面的【登录】按钮下方有</a:t>
            </a:r>
            <a:r>
              <a:rPr lang="zh-CN" sz="1200" b="1">
                <a:solidFill>
                  <a:srgbClr val="FF0000"/>
                </a:solidFill>
                <a:ea typeface="微软雅黑" panose="020B0503020204020204" pitchFamily="34" charset="-122"/>
              </a:rPr>
              <a:t>【忘记密码】</a:t>
            </a:r>
            <a:r>
              <a:rPr lang="zh-CN" sz="1200">
                <a:ea typeface="微软雅黑" panose="020B0503020204020204" pitchFamily="34" charset="-122"/>
              </a:rPr>
              <a:t>，可通过绑定的手机号或邮箱进行找回。</a:t>
            </a:r>
            <a:endParaRPr lang="zh-CN" altLang="en-US" sz="120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697aefaf1465c8a0525a671ee70cea1"/>
          <p:cNvPicPr>
            <a:picLocks noChangeAspect="1"/>
          </p:cNvPicPr>
          <p:nvPr/>
        </p:nvPicPr>
        <p:blipFill>
          <a:blip r:embed="rId3"/>
          <a:stretch>
            <a:fillRect/>
          </a:stretch>
        </p:blipFill>
        <p:spPr>
          <a:xfrm>
            <a:off x="249555" y="420370"/>
            <a:ext cx="3806825" cy="6017895"/>
          </a:xfrm>
          <a:prstGeom prst="rect">
            <a:avLst/>
          </a:prstGeom>
        </p:spPr>
      </p:pic>
      <p:pic>
        <p:nvPicPr>
          <p:cNvPr id="3" name="图片 2" descr="0196c16b0c30e8aae09ec278b16abdf"/>
          <p:cNvPicPr>
            <a:picLocks noChangeAspect="1"/>
          </p:cNvPicPr>
          <p:nvPr/>
        </p:nvPicPr>
        <p:blipFill>
          <a:blip r:embed="rId4"/>
          <a:srcRect t="3390" r="-630" b="16326"/>
          <a:stretch>
            <a:fillRect/>
          </a:stretch>
        </p:blipFill>
        <p:spPr>
          <a:xfrm>
            <a:off x="4359910" y="420370"/>
            <a:ext cx="3672840" cy="6090285"/>
          </a:xfrm>
          <a:prstGeom prst="rect">
            <a:avLst/>
          </a:prstGeom>
        </p:spPr>
      </p:pic>
      <p:pic>
        <p:nvPicPr>
          <p:cNvPr id="9" name="图片 5" descr="修改初始密码"/>
          <p:cNvPicPr>
            <a:picLocks noChangeAspect="1"/>
          </p:cNvPicPr>
          <p:nvPr/>
        </p:nvPicPr>
        <p:blipFill>
          <a:blip r:embed="rId5"/>
          <a:stretch>
            <a:fillRect/>
          </a:stretch>
        </p:blipFill>
        <p:spPr>
          <a:xfrm>
            <a:off x="8314055" y="299720"/>
            <a:ext cx="3690620" cy="6211570"/>
          </a:xfrm>
          <a:prstGeom prst="rect">
            <a:avLst/>
          </a:prstGeom>
          <a:ln w="12700" cmpd="sng">
            <a:solidFill>
              <a:schemeClr val="accent6">
                <a:lumMod val="20000"/>
                <a:lumOff val="80000"/>
              </a:schemeClr>
            </a:solidFill>
            <a:prstDash val="solid"/>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0"/>
          <p:cNvSpPr>
            <a:spLocks noChangeArrowheads="1"/>
          </p:cNvSpPr>
          <p:nvPr/>
        </p:nvSpPr>
        <p:spPr bwMode="auto">
          <a:xfrm>
            <a:off x="317500" y="196639"/>
            <a:ext cx="11557000" cy="6292851"/>
          </a:xfrm>
          <a:prstGeom prst="rect">
            <a:avLst/>
          </a:prstGeom>
          <a:solidFill>
            <a:schemeClr val="bg1"/>
          </a:solidFill>
          <a:ln>
            <a:noFill/>
          </a:ln>
        </p:spPr>
        <p:txBody>
          <a:bodyPr lIns="91424" tIns="45718" rIns="91424" bIns="45718" anchor="ctr"/>
          <a:lstStyle/>
          <a:p>
            <a:pPr algn="ctr" fontAlgn="base">
              <a:spcBef>
                <a:spcPct val="0"/>
              </a:spcBef>
              <a:spcAft>
                <a:spcPct val="0"/>
              </a:spcAft>
              <a:buFont typeface="Arial" panose="020B0604020202020204" pitchFamily="34" charset="0"/>
              <a:buNone/>
            </a:pPr>
            <a:endParaRPr lang="zh-CN" altLang="zh-CN">
              <a:solidFill>
                <a:srgbClr val="FFFFFF"/>
              </a:solidFill>
              <a:cs typeface="+mn-ea"/>
              <a:sym typeface="+mn-lt"/>
            </a:endParaRPr>
          </a:p>
        </p:txBody>
      </p:sp>
      <p:cxnSp>
        <p:nvCxnSpPr>
          <p:cNvPr id="3" name="直接连接符 2"/>
          <p:cNvCxnSpPr/>
          <p:nvPr/>
        </p:nvCxnSpPr>
        <p:spPr>
          <a:xfrm>
            <a:off x="7248128" y="1220755"/>
            <a:ext cx="0" cy="470535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文本框 5"/>
          <p:cNvSpPr txBox="1"/>
          <p:nvPr/>
        </p:nvSpPr>
        <p:spPr>
          <a:xfrm>
            <a:off x="7354992" y="1187817"/>
            <a:ext cx="4410301" cy="748907"/>
          </a:xfrm>
          <a:prstGeom prst="rect">
            <a:avLst/>
          </a:prstGeom>
          <a:noFill/>
        </p:spPr>
        <p:txBody>
          <a:bodyPr wrap="square" lIns="91386" tIns="45710" rIns="91386" bIns="45710" rtlCol="0">
            <a:spAutoFit/>
          </a:bodyPr>
          <a:lstStyle/>
          <a:p>
            <a:pPr defTabSz="913130" fontAlgn="base">
              <a:spcBef>
                <a:spcPct val="0"/>
              </a:spcBef>
              <a:spcAft>
                <a:spcPct val="0"/>
              </a:spcAft>
            </a:pPr>
            <a:endParaRPr lang="zh-CN" altLang="en-US" sz="4300" b="1" dirty="0">
              <a:solidFill>
                <a:srgbClr val="B83D68"/>
              </a:solidFill>
              <a:latin typeface="微软雅黑" panose="020B0503020204020204" pitchFamily="34" charset="-122"/>
              <a:ea typeface="微软雅黑" panose="020B0503020204020204" pitchFamily="34" charset="-122"/>
              <a:cs typeface="+mn-ea"/>
              <a:sym typeface="+mn-lt"/>
            </a:endParaRPr>
          </a:p>
        </p:txBody>
      </p:sp>
      <p:sp>
        <p:nvSpPr>
          <p:cNvPr id="5" name="Lorem Ipsum"/>
          <p:cNvSpPr/>
          <p:nvPr/>
        </p:nvSpPr>
        <p:spPr bwMode="auto">
          <a:xfrm>
            <a:off x="7677640" y="2702210"/>
            <a:ext cx="4410287" cy="78803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1962" tIns="32393" rIns="71962" bIns="32393"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ts val="600"/>
              </a:spcAft>
            </a:pPr>
            <a:endParaRPr lang="zh-CN" altLang="en-US" b="1" dirty="0">
              <a:solidFill>
                <a:schemeClr val="tx1"/>
              </a:solidFill>
              <a:latin typeface="微软雅黑" panose="020B0503020204020204" pitchFamily="34" charset="-122"/>
              <a:ea typeface="微软雅黑" panose="020B0503020204020204" pitchFamily="34" charset="-122"/>
              <a:cs typeface="+mn-ea"/>
              <a:sym typeface="+mn-lt"/>
            </a:endParaRPr>
          </a:p>
          <a:p>
            <a:pPr fontAlgn="base">
              <a:spcBef>
                <a:spcPct val="0"/>
              </a:spcBef>
              <a:spcAft>
                <a:spcPts val="600"/>
              </a:spcAft>
            </a:pPr>
            <a:r>
              <a:rPr lang="zh-CN" altLang="en-US" sz="2400" b="1" dirty="0">
                <a:solidFill>
                  <a:schemeClr val="tx1"/>
                </a:solidFill>
                <a:latin typeface="微软雅黑" panose="020B0503020204020204" pitchFamily="34" charset="-122"/>
                <a:ea typeface="微软雅黑" panose="020B0503020204020204" pitchFamily="34" charset="-122"/>
                <a:cs typeface="+mn-ea"/>
                <a:sym typeface="+mn-lt"/>
              </a:rPr>
              <a:t>确认课程，开始学习</a:t>
            </a:r>
          </a:p>
        </p:txBody>
      </p:sp>
      <p:pic>
        <p:nvPicPr>
          <p:cNvPr id="9" name="图片 8" descr="QQ截图201706151819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740" y="795020"/>
            <a:ext cx="4260215" cy="5556250"/>
          </a:xfrm>
          <a:prstGeom prst="rect">
            <a:avLst/>
          </a:prstGeom>
          <a:noFill/>
          <a:ln>
            <a:noFill/>
          </a:ln>
        </p:spPr>
      </p:pic>
      <p:sp>
        <p:nvSpPr>
          <p:cNvPr id="10" name="矩形 9"/>
          <p:cNvSpPr/>
          <p:nvPr/>
        </p:nvSpPr>
        <p:spPr>
          <a:xfrm>
            <a:off x="2688771" y="4422510"/>
            <a:ext cx="2343151" cy="101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lstStyle/>
          <a:p>
            <a:pPr algn="ctr" eaLnBrk="1" hangingPunct="1">
              <a:buFont typeface="Arial" panose="020B0604020202020204" pitchFamily="34" charset="0"/>
              <a:buNone/>
              <a:defRPr/>
            </a:pPr>
            <a:endParaRPr lang="zh-CN" altLang="en-US" noProof="1"/>
          </a:p>
        </p:txBody>
      </p:sp>
      <p:sp>
        <p:nvSpPr>
          <p:cNvPr id="14" name=" 19"/>
          <p:cNvSpPr/>
          <p:nvPr/>
        </p:nvSpPr>
        <p:spPr>
          <a:xfrm rot="1713870" flipH="1" flipV="1">
            <a:off x="5026065" y="5081630"/>
            <a:ext cx="1389091" cy="329807"/>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50" rIns="121901" bIns="6095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9" name="文本框 18"/>
          <p:cNvSpPr txBox="1"/>
          <p:nvPr/>
        </p:nvSpPr>
        <p:spPr>
          <a:xfrm>
            <a:off x="5990464" y="5474184"/>
            <a:ext cx="2924387" cy="451405"/>
          </a:xfrm>
          <a:prstGeom prst="rect">
            <a:avLst/>
          </a:prstGeom>
          <a:noFill/>
        </p:spPr>
        <p:txBody>
          <a:bodyPr wrap="square" lIns="121901" tIns="60950" rIns="121901" bIns="60950" rtlCol="0">
            <a:spAutoFit/>
          </a:bodyPr>
          <a:lstStyle/>
          <a:p>
            <a:r>
              <a:rPr lang="zh-CN" altLang="en-US" sz="21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确认课程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600" fill="hold"/>
                                        <p:tgtEl>
                                          <p:spTgt spid="14"/>
                                        </p:tgtEl>
                                        <p:attrNameLst>
                                          <p:attrName>ppt_x</p:attrName>
                                        </p:attrNameLst>
                                      </p:cBhvr>
                                      <p:tavLst>
                                        <p:tav tm="0">
                                          <p:val>
                                            <p:strVal val="0-#ppt_w/2"/>
                                          </p:val>
                                        </p:tav>
                                        <p:tav tm="100000">
                                          <p:val>
                                            <p:strVal val="#ppt_x"/>
                                          </p:val>
                                        </p:tav>
                                      </p:tavLst>
                                    </p:anim>
                                    <p:anim calcmode="lin" valueType="num">
                                      <p:cBhvr additive="base">
                                        <p:cTn id="18" dur="6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7057" y="925285"/>
            <a:ext cx="6270171" cy="3569335"/>
          </a:xfrm>
          <a:prstGeom prst="rect">
            <a:avLst/>
          </a:prstGeom>
          <a:noFill/>
        </p:spPr>
        <p:txBody>
          <a:bodyPr wrap="square" rtlCol="0">
            <a:spAutoFit/>
          </a:bodyPr>
          <a:lstStyle/>
          <a:p>
            <a:r>
              <a:rPr lang="zh-CN" altLang="en-US" sz="2800" b="1" dirty="0">
                <a:solidFill>
                  <a:srgbClr val="FF0000"/>
                </a:solidFill>
              </a:rPr>
              <a:t>新生登录注册问题：</a:t>
            </a:r>
            <a:endParaRPr lang="en-US" altLang="zh-CN" sz="2000" dirty="0"/>
          </a:p>
          <a:p>
            <a:endParaRPr lang="en-US" altLang="zh-CN" dirty="0"/>
          </a:p>
          <a:p>
            <a:endParaRPr lang="en-US" altLang="zh-CN" dirty="0"/>
          </a:p>
          <a:p>
            <a:r>
              <a:rPr lang="zh-CN" altLang="en-US" dirty="0"/>
              <a:t>如果没有用学号进行注册，用手机号注册登录后找不到课程怎么解决？</a:t>
            </a:r>
            <a:endParaRPr lang="en-US" altLang="zh-CN" dirty="0"/>
          </a:p>
          <a:p>
            <a:endParaRPr lang="en-US" altLang="zh-CN" dirty="0"/>
          </a:p>
          <a:p>
            <a:r>
              <a:rPr lang="en-US" altLang="zh-CN" dirty="0">
                <a:solidFill>
                  <a:srgbClr val="FF0000"/>
                </a:solidFill>
              </a:rPr>
              <a:t>APP</a:t>
            </a:r>
            <a:r>
              <a:rPr lang="zh-CN" altLang="en-US" dirty="0">
                <a:solidFill>
                  <a:srgbClr val="FF0000"/>
                </a:solidFill>
              </a:rPr>
              <a:t>端：</a:t>
            </a:r>
            <a:r>
              <a:rPr lang="zh-CN" altLang="en-US" dirty="0"/>
              <a:t>登录后进入“</a:t>
            </a:r>
            <a:r>
              <a:rPr lang="zh-CN" altLang="en-US" dirty="0">
                <a:solidFill>
                  <a:srgbClr val="FF0000"/>
                </a:solidFill>
              </a:rPr>
              <a:t>我的</a:t>
            </a:r>
            <a:r>
              <a:rPr lang="zh-CN" altLang="en-US" dirty="0"/>
              <a:t>”界面，点击“</a:t>
            </a:r>
            <a:r>
              <a:rPr lang="zh-CN" altLang="en-US" dirty="0">
                <a:solidFill>
                  <a:srgbClr val="FF0000"/>
                </a:solidFill>
              </a:rPr>
              <a:t>大学生身份认证</a:t>
            </a:r>
            <a:r>
              <a:rPr lang="zh-CN" altLang="en-US" dirty="0"/>
              <a:t>”，认证个人信息即可。</a:t>
            </a:r>
            <a:endParaRPr lang="en-US" altLang="zh-CN" dirty="0"/>
          </a:p>
          <a:p>
            <a:endParaRPr lang="en-US" altLang="zh-CN" dirty="0"/>
          </a:p>
          <a:p>
            <a:r>
              <a:rPr lang="zh-CN" altLang="en-US" dirty="0">
                <a:solidFill>
                  <a:srgbClr val="FF0000"/>
                </a:solidFill>
              </a:rPr>
              <a:t>学号和姓名与教务系统的必须相一致</a:t>
            </a:r>
            <a:r>
              <a:rPr lang="zh-CN" altLang="en-US" dirty="0"/>
              <a:t>，如果学号和姓名不一致则不会弹出课程确认的界面，此时可在</a:t>
            </a:r>
            <a:r>
              <a:rPr lang="en-US" altLang="zh-CN" dirty="0"/>
              <a:t>“</a:t>
            </a:r>
            <a:r>
              <a:rPr lang="zh-CN" altLang="en-US" dirty="0">
                <a:solidFill>
                  <a:srgbClr val="FF0000"/>
                </a:solidFill>
              </a:rPr>
              <a:t>我的</a:t>
            </a:r>
            <a:r>
              <a:rPr lang="en-US" altLang="zh-CN" dirty="0"/>
              <a:t>”</a:t>
            </a:r>
            <a:r>
              <a:rPr lang="zh-CN" altLang="en-US" dirty="0"/>
              <a:t>模块页面中点击</a:t>
            </a:r>
            <a:r>
              <a:rPr lang="zh-CN" altLang="en-US" dirty="0">
                <a:solidFill>
                  <a:srgbClr val="FF0000"/>
                </a:solidFill>
              </a:rPr>
              <a:t>头像</a:t>
            </a:r>
            <a:r>
              <a:rPr lang="zh-CN" altLang="en-US" dirty="0"/>
              <a:t>，再点</a:t>
            </a:r>
            <a:r>
              <a:rPr lang="zh-CN" altLang="en-US" dirty="0">
                <a:solidFill>
                  <a:srgbClr val="FF0000"/>
                </a:solidFill>
              </a:rPr>
              <a:t>修改认证信息</a:t>
            </a:r>
            <a:r>
              <a:rPr lang="zh-CN" altLang="en-US" dirty="0"/>
              <a:t>，按指示操作即可。</a:t>
            </a:r>
          </a:p>
        </p:txBody>
      </p:sp>
      <p:pic>
        <p:nvPicPr>
          <p:cNvPr id="1027" name="Picture 3"/>
          <p:cNvPicPr>
            <a:picLocks noChangeAspect="1" noChangeArrowheads="1"/>
          </p:cNvPicPr>
          <p:nvPr/>
        </p:nvPicPr>
        <p:blipFill>
          <a:blip r:embed="rId2"/>
          <a:srcRect/>
          <a:stretch>
            <a:fillRect/>
          </a:stretch>
        </p:blipFill>
        <p:spPr bwMode="auto">
          <a:xfrm>
            <a:off x="7975962" y="163830"/>
            <a:ext cx="3040063" cy="6530975"/>
          </a:xfrm>
          <a:prstGeom prst="rect">
            <a:avLst/>
          </a:prstGeom>
          <a:noFill/>
          <a:ln w="9525">
            <a:noFill/>
            <a:miter lim="800000"/>
            <a:headEnd/>
            <a:tailEnd/>
          </a:ln>
          <a:effectLst/>
        </p:spPr>
      </p:pic>
      <p:sp>
        <p:nvSpPr>
          <p:cNvPr id="6" name="矩形 5"/>
          <p:cNvSpPr/>
          <p:nvPr/>
        </p:nvSpPr>
        <p:spPr>
          <a:xfrm>
            <a:off x="7881257" y="870857"/>
            <a:ext cx="2242457" cy="8490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2310" y="1160145"/>
            <a:ext cx="11033125" cy="3822065"/>
          </a:xfrm>
          <a:prstGeom prst="rect">
            <a:avLst/>
          </a:prstGeom>
          <a:noFill/>
        </p:spPr>
        <p:txBody>
          <a:bodyPr wrap="square" rtlCol="0">
            <a:spAutoFit/>
          </a:bodyPr>
          <a:lstStyle/>
          <a:p>
            <a:r>
              <a:rPr lang="zh-CN" altLang="en-US" sz="4000" b="1">
                <a:latin typeface="微软雅黑" panose="020B0503020204020204" pitchFamily="34" charset="-122"/>
                <a:ea typeface="微软雅黑" panose="020B0503020204020204" pitchFamily="34" charset="-122"/>
              </a:rPr>
              <a:t>老生登录报道流程：</a:t>
            </a:r>
          </a:p>
          <a:p>
            <a:endParaRPr lang="zh-CN" altLang="en-US"/>
          </a:p>
          <a:p>
            <a:endParaRPr lang="zh-CN" altLang="en-US"/>
          </a:p>
          <a:p>
            <a:endParaRPr lang="zh-CN" altLang="en-US"/>
          </a:p>
          <a:p>
            <a:r>
              <a:rPr lang="en-US" altLang="zh-CN" sz="2800" b="1">
                <a:latin typeface="宋体" panose="02010600030101010101" pitchFamily="2" charset="-122"/>
                <a:ea typeface="宋体" panose="02010600030101010101" pitchFamily="2" charset="-122"/>
              </a:rPr>
              <a:t>1.</a:t>
            </a:r>
            <a:r>
              <a:rPr lang="zh-CN" altLang="en-US" sz="2800" b="1">
                <a:latin typeface="宋体" panose="02010600030101010101" pitchFamily="2" charset="-122"/>
                <a:ea typeface="宋体" panose="02010600030101010101" pitchFamily="2" charset="-122"/>
              </a:rPr>
              <a:t>用学号登录</a:t>
            </a:r>
            <a:r>
              <a:rPr lang="en-US" altLang="zh-CN" sz="2800" b="1">
                <a:latin typeface="宋体" panose="02010600030101010101" pitchFamily="2" charset="-122"/>
                <a:ea typeface="宋体" panose="02010600030101010101" pitchFamily="2" charset="-122"/>
              </a:rPr>
              <a:t>——</a:t>
            </a:r>
            <a:r>
              <a:rPr lang="zh-CN" altLang="en-US" sz="2800" b="1">
                <a:latin typeface="宋体" panose="02010600030101010101" pitchFamily="2" charset="-122"/>
                <a:ea typeface="宋体" panose="02010600030101010101" pitchFamily="2" charset="-122"/>
              </a:rPr>
              <a:t>密码是自己改过的密码</a:t>
            </a:r>
          </a:p>
          <a:p>
            <a:endParaRPr lang="zh-CN" altLang="en-US" sz="2800" b="1">
              <a:latin typeface="宋体" panose="02010600030101010101" pitchFamily="2" charset="-122"/>
              <a:ea typeface="宋体" panose="02010600030101010101" pitchFamily="2" charset="-122"/>
            </a:endParaRPr>
          </a:p>
          <a:p>
            <a:r>
              <a:rPr lang="en-US" altLang="zh-CN" sz="2800" b="1">
                <a:latin typeface="宋体" panose="02010600030101010101" pitchFamily="2" charset="-122"/>
                <a:ea typeface="宋体" panose="02010600030101010101" pitchFamily="2" charset="-122"/>
              </a:rPr>
              <a:t>2.</a:t>
            </a:r>
            <a:r>
              <a:rPr lang="zh-CN" altLang="en-US" sz="2800" b="1">
                <a:latin typeface="宋体" panose="02010600030101010101" pitchFamily="2" charset="-122"/>
                <a:ea typeface="宋体" panose="02010600030101010101" pitchFamily="2" charset="-122"/>
              </a:rPr>
              <a:t>手机号登录（学号绑定的手机号）</a:t>
            </a:r>
            <a:r>
              <a:rPr lang="en-US" altLang="zh-CN" sz="2800" b="1">
                <a:latin typeface="宋体" panose="02010600030101010101" pitchFamily="2" charset="-122"/>
                <a:ea typeface="宋体" panose="02010600030101010101" pitchFamily="2" charset="-122"/>
              </a:rPr>
              <a:t>——</a:t>
            </a:r>
            <a:r>
              <a:rPr lang="zh-CN" altLang="en-US" sz="3200" b="1">
                <a:latin typeface="宋体" panose="02010600030101010101" pitchFamily="2" charset="-122"/>
                <a:ea typeface="宋体" panose="02010600030101010101" pitchFamily="2" charset="-122"/>
                <a:sym typeface="+mn-ea"/>
              </a:rPr>
              <a:t>密码是自己改过的密码</a:t>
            </a:r>
          </a:p>
          <a:p>
            <a:endParaRPr lang="zh-CN" altLang="en-US" sz="3200" b="1">
              <a:latin typeface="宋体" panose="02010600030101010101" pitchFamily="2" charset="-122"/>
              <a:ea typeface="宋体" panose="02010600030101010101" pitchFamily="2" charset="-122"/>
              <a:sym typeface="+mn-ea"/>
            </a:endParaRPr>
          </a:p>
          <a:p>
            <a:r>
              <a:rPr lang="en-US" altLang="zh-CN" sz="2800" b="1">
                <a:latin typeface="宋体" panose="02010600030101010101" pitchFamily="2" charset="-122"/>
                <a:ea typeface="宋体" panose="02010600030101010101" pitchFamily="2" charset="-122"/>
              </a:rPr>
              <a:t>3.</a:t>
            </a:r>
            <a:r>
              <a:rPr lang="zh-CN" altLang="en-US" sz="2800" b="1">
                <a:latin typeface="宋体" panose="02010600030101010101" pitchFamily="2" charset="-122"/>
                <a:ea typeface="宋体" panose="02010600030101010101" pitchFamily="2" charset="-122"/>
              </a:rPr>
              <a:t>忘记密码：通过手机号找回或者找人工在线客服重置密码</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0"/>
          <p:cNvSpPr>
            <a:spLocks noChangeArrowheads="1"/>
          </p:cNvSpPr>
          <p:nvPr/>
        </p:nvSpPr>
        <p:spPr bwMode="auto">
          <a:xfrm>
            <a:off x="317500" y="55245"/>
            <a:ext cx="11557000" cy="6832600"/>
          </a:xfrm>
          <a:prstGeom prst="rect">
            <a:avLst/>
          </a:prstGeom>
          <a:solidFill>
            <a:schemeClr val="bg1"/>
          </a:solidFill>
          <a:ln>
            <a:noFill/>
          </a:ln>
        </p:spPr>
        <p:txBody>
          <a:bodyPr lIns="91424" tIns="45718" rIns="91424" bIns="45718" anchor="ctr"/>
          <a:lstStyle/>
          <a:p>
            <a:pPr algn="ctr" fontAlgn="base">
              <a:spcBef>
                <a:spcPct val="0"/>
              </a:spcBef>
              <a:spcAft>
                <a:spcPct val="0"/>
              </a:spcAft>
              <a:buFont typeface="Arial" panose="020B0604020202020204" pitchFamily="34" charset="0"/>
              <a:buNone/>
            </a:pPr>
            <a:endParaRPr lang="zh-CN" altLang="zh-CN">
              <a:solidFill>
                <a:srgbClr val="FFFFFF"/>
              </a:solidFill>
              <a:cs typeface="+mn-ea"/>
              <a:sym typeface="+mn-lt"/>
            </a:endParaRPr>
          </a:p>
        </p:txBody>
      </p:sp>
      <p:cxnSp>
        <p:nvCxnSpPr>
          <p:cNvPr id="3" name="直接连接符 2"/>
          <p:cNvCxnSpPr/>
          <p:nvPr/>
        </p:nvCxnSpPr>
        <p:spPr>
          <a:xfrm>
            <a:off x="6845301" y="1119147"/>
            <a:ext cx="0" cy="470535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文本框 5"/>
          <p:cNvSpPr txBox="1"/>
          <p:nvPr/>
        </p:nvSpPr>
        <p:spPr>
          <a:xfrm>
            <a:off x="7324512" y="667326"/>
            <a:ext cx="4410301" cy="751840"/>
          </a:xfrm>
          <a:prstGeom prst="rect">
            <a:avLst/>
          </a:prstGeom>
          <a:noFill/>
        </p:spPr>
        <p:txBody>
          <a:bodyPr wrap="square" lIns="91386" tIns="45710" rIns="91386" bIns="45710" rtlCol="0">
            <a:spAutoFit/>
          </a:bodyPr>
          <a:lstStyle/>
          <a:p>
            <a:pPr lvl="0"/>
            <a:r>
              <a:rPr lang="en-US" altLang="zh-CN" sz="4300" b="1" dirty="0">
                <a:solidFill>
                  <a:srgbClr val="B83D68"/>
                </a:solidFill>
                <a:cs typeface="+mn-ea"/>
                <a:sym typeface="+mn-lt"/>
              </a:rPr>
              <a:t>  </a:t>
            </a:r>
            <a:r>
              <a:rPr lang="en-US" altLang="zh-CN" sz="43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2.</a:t>
            </a:r>
            <a:r>
              <a:rPr lang="zh-CN" altLang="en-US" sz="4300" b="1" dirty="0">
                <a:solidFill>
                  <a:schemeClr val="accent4">
                    <a:lumMod val="50000"/>
                  </a:schemeClr>
                </a:solidFill>
                <a:effectLst>
                  <a:glow rad="228600">
                    <a:schemeClr val="accent1">
                      <a:satMod val="175000"/>
                      <a:alpha val="40000"/>
                    </a:schemeClr>
                  </a:glow>
                </a:effectLst>
                <a:latin typeface="微软雅黑" panose="020B0503020204020204" pitchFamily="34" charset="-122"/>
                <a:ea typeface="微软雅黑" panose="020B0503020204020204" pitchFamily="34" charset="-122"/>
                <a:sym typeface="+mn-ea"/>
              </a:rPr>
              <a:t>如何学习</a:t>
            </a:r>
            <a:endParaRPr lang="zh-CN" altLang="en-US" sz="4300" b="1" dirty="0">
              <a:solidFill>
                <a:srgbClr val="B83D68"/>
              </a:solidFill>
              <a:latin typeface="微软雅黑" panose="020B0503020204020204" pitchFamily="34" charset="-122"/>
              <a:ea typeface="微软雅黑" panose="020B0503020204020204" pitchFamily="34" charset="-122"/>
              <a:cs typeface="+mn-ea"/>
              <a:sym typeface="+mn-lt"/>
            </a:endParaRPr>
          </a:p>
        </p:txBody>
      </p:sp>
      <p:sp>
        <p:nvSpPr>
          <p:cNvPr id="5" name="Lorem Ipsum"/>
          <p:cNvSpPr/>
          <p:nvPr/>
        </p:nvSpPr>
        <p:spPr bwMode="auto">
          <a:xfrm>
            <a:off x="7198158" y="2066295"/>
            <a:ext cx="4308687" cy="2911475"/>
          </a:xfrm>
          <a:prstGeom prst="rect">
            <a:avLst/>
          </a:prstGeom>
          <a:no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1962" tIns="32393" rIns="71962" bIns="32393"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ts val="600"/>
              </a:spcAft>
            </a:pPr>
            <a:r>
              <a:rPr lang="zh-CN" altLang="en-US" b="1"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在线学习：</a:t>
            </a:r>
          </a:p>
          <a:p>
            <a:r>
              <a:rPr lang="zh-CN" altLang="zh-CN" b="1" dirty="0">
                <a:solidFill>
                  <a:srgbClr val="FF0000"/>
                </a:solidFill>
              </a:rPr>
              <a:t>【最近学习】</a:t>
            </a:r>
            <a:r>
              <a:rPr lang="zh-CN" altLang="zh-CN" dirty="0">
                <a:solidFill>
                  <a:schemeClr val="tx1"/>
                </a:solidFill>
              </a:rPr>
              <a:t>中可查看到本学期已经导入并确认的课程。</a:t>
            </a:r>
          </a:p>
          <a:p>
            <a:endParaRPr lang="zh-CN" altLang="zh-CN" dirty="0">
              <a:solidFill>
                <a:schemeClr val="tx1"/>
              </a:solidFill>
            </a:endParaRPr>
          </a:p>
          <a:p>
            <a:r>
              <a:rPr lang="zh-CN" altLang="zh-CN" dirty="0">
                <a:solidFill>
                  <a:schemeClr val="tx1"/>
                </a:solidFill>
              </a:rPr>
              <a:t>课程包含</a:t>
            </a:r>
            <a:r>
              <a:rPr lang="zh-CN" altLang="zh-CN" b="1" dirty="0">
                <a:solidFill>
                  <a:srgbClr val="FF0000"/>
                </a:solidFill>
              </a:rPr>
              <a:t>当前进度</a:t>
            </a:r>
            <a:r>
              <a:rPr lang="zh-CN" altLang="zh-CN" dirty="0">
                <a:solidFill>
                  <a:schemeClr val="tx1"/>
                </a:solidFill>
              </a:rPr>
              <a:t>、</a:t>
            </a:r>
            <a:r>
              <a:rPr lang="zh-CN" altLang="zh-CN" b="1" dirty="0">
                <a:solidFill>
                  <a:srgbClr val="FF0000"/>
                </a:solidFill>
              </a:rPr>
              <a:t>【作业考试】</a:t>
            </a:r>
            <a:r>
              <a:rPr lang="zh-CN" altLang="zh-CN" dirty="0">
                <a:solidFill>
                  <a:schemeClr val="tx1"/>
                </a:solidFill>
              </a:rPr>
              <a:t>入口、</a:t>
            </a:r>
            <a:r>
              <a:rPr lang="zh-CN" altLang="zh-CN" b="1" dirty="0">
                <a:solidFill>
                  <a:srgbClr val="FF0000"/>
                </a:solidFill>
              </a:rPr>
              <a:t>【成绩分析】</a:t>
            </a:r>
            <a:r>
              <a:rPr lang="zh-CN" altLang="zh-CN" dirty="0">
                <a:solidFill>
                  <a:schemeClr val="tx1"/>
                </a:solidFill>
              </a:rPr>
              <a:t>入口。</a:t>
            </a:r>
            <a:r>
              <a:rPr lang="zh-CN" altLang="zh-CN" dirty="0">
                <a:solidFill>
                  <a:schemeClr val="tx1"/>
                </a:solidFill>
                <a:sym typeface="+mn-ea"/>
              </a:rPr>
              <a:t>点击视频播放按钮可进入教程。</a:t>
            </a:r>
          </a:p>
          <a:p>
            <a:r>
              <a:rPr lang="en-US" altLang="zh-CN" dirty="0">
                <a:solidFill>
                  <a:schemeClr val="tx1"/>
                </a:solidFill>
              </a:rPr>
              <a:t> </a:t>
            </a:r>
          </a:p>
          <a:p>
            <a:r>
              <a:rPr lang="zh-CN" altLang="en-US" dirty="0">
                <a:solidFill>
                  <a:srgbClr val="3366FF"/>
                </a:solidFill>
              </a:rPr>
              <a:t>注：</a:t>
            </a:r>
            <a:r>
              <a:rPr lang="zh-CN" altLang="zh-CN" dirty="0">
                <a:solidFill>
                  <a:srgbClr val="3366FF"/>
                </a:solidFill>
              </a:rPr>
              <a:t>当前进度</a:t>
            </a:r>
            <a:r>
              <a:rPr lang="en-US" altLang="zh-CN" dirty="0">
                <a:solidFill>
                  <a:srgbClr val="3366FF"/>
                </a:solidFill>
              </a:rPr>
              <a:t>=</a:t>
            </a:r>
            <a:r>
              <a:rPr lang="zh-CN" altLang="zh-CN" dirty="0">
                <a:solidFill>
                  <a:srgbClr val="3366FF"/>
                </a:solidFill>
              </a:rPr>
              <a:t>（看完的视频数</a:t>
            </a:r>
            <a:r>
              <a:rPr lang="en-US" altLang="zh-CN" dirty="0">
                <a:solidFill>
                  <a:srgbClr val="3366FF"/>
                </a:solidFill>
              </a:rPr>
              <a:t>+</a:t>
            </a:r>
            <a:r>
              <a:rPr lang="zh-CN" altLang="zh-CN" dirty="0">
                <a:solidFill>
                  <a:srgbClr val="3366FF"/>
                </a:solidFill>
              </a:rPr>
              <a:t>做完的章测试数）</a:t>
            </a:r>
            <a:r>
              <a:rPr lang="en-US" altLang="zh-CN" dirty="0">
                <a:solidFill>
                  <a:srgbClr val="3366FF"/>
                </a:solidFill>
              </a:rPr>
              <a:t>/</a:t>
            </a:r>
            <a:r>
              <a:rPr lang="zh-CN" altLang="zh-CN" dirty="0">
                <a:solidFill>
                  <a:srgbClr val="3366FF"/>
                </a:solidFill>
              </a:rPr>
              <a:t>（总的视频数</a:t>
            </a:r>
            <a:r>
              <a:rPr lang="en-US" altLang="zh-CN" dirty="0">
                <a:solidFill>
                  <a:srgbClr val="3366FF"/>
                </a:solidFill>
              </a:rPr>
              <a:t>+</a:t>
            </a:r>
            <a:r>
              <a:rPr lang="zh-CN" altLang="zh-CN" dirty="0">
                <a:solidFill>
                  <a:srgbClr val="3366FF"/>
                </a:solidFill>
              </a:rPr>
              <a:t>总的章测试数）</a:t>
            </a:r>
            <a:r>
              <a:rPr lang="zh-CN" altLang="zh-CN" dirty="0">
                <a:solidFill>
                  <a:schemeClr val="tx1"/>
                </a:solidFill>
              </a:rPr>
              <a:t>。</a:t>
            </a:r>
          </a:p>
        </p:txBody>
      </p:sp>
      <p:pic>
        <p:nvPicPr>
          <p:cNvPr id="2" name="图片 1" descr="8383ac28aacbe8cb110d54f3e3894dc"/>
          <p:cNvPicPr>
            <a:picLocks noChangeAspect="1"/>
          </p:cNvPicPr>
          <p:nvPr/>
        </p:nvPicPr>
        <p:blipFill>
          <a:blip r:embed="rId3"/>
          <a:stretch>
            <a:fillRect/>
          </a:stretch>
        </p:blipFill>
        <p:spPr>
          <a:xfrm>
            <a:off x="1210310" y="144145"/>
            <a:ext cx="4322445" cy="6569710"/>
          </a:xfrm>
          <a:prstGeom prst="rect">
            <a:avLst/>
          </a:prstGeom>
        </p:spPr>
      </p:pic>
      <p:sp>
        <p:nvSpPr>
          <p:cNvPr id="6" name="文本框 5"/>
          <p:cNvSpPr txBox="1"/>
          <p:nvPr/>
        </p:nvSpPr>
        <p:spPr>
          <a:xfrm>
            <a:off x="6962140" y="5009515"/>
            <a:ext cx="5038725" cy="1014730"/>
          </a:xfrm>
          <a:prstGeom prst="rect">
            <a:avLst/>
          </a:prstGeom>
          <a:noFill/>
        </p:spPr>
        <p:txBody>
          <a:bodyPr wrap="square" rtlCol="0">
            <a:spAutoFit/>
          </a:bodyPr>
          <a:lstStyle/>
          <a:p>
            <a:r>
              <a:rPr lang="zh-CN" altLang="en-US" sz="2400" b="1">
                <a:solidFill>
                  <a:srgbClr val="FF0000"/>
                </a:solidFill>
              </a:rPr>
              <a:t>一定要学习</a:t>
            </a:r>
            <a:r>
              <a:rPr lang="en-US" altLang="zh-CN" sz="2400" b="1">
                <a:solidFill>
                  <a:srgbClr val="FF0000"/>
                </a:solidFill>
              </a:rPr>
              <a:t>“</a:t>
            </a:r>
            <a:r>
              <a:rPr lang="zh-CN" altLang="en-US" sz="2400" b="1">
                <a:solidFill>
                  <a:srgbClr val="FF0000"/>
                </a:solidFill>
              </a:rPr>
              <a:t>学分课</a:t>
            </a:r>
            <a:r>
              <a:rPr lang="en-US" altLang="zh-CN" sz="2400" b="1">
                <a:solidFill>
                  <a:srgbClr val="FF0000"/>
                </a:solidFill>
              </a:rPr>
              <a:t>”</a:t>
            </a:r>
            <a:r>
              <a:rPr lang="zh-CN" altLang="en-US" sz="2400" b="1">
                <a:solidFill>
                  <a:srgbClr val="FF0000"/>
                </a:solidFill>
              </a:rPr>
              <a:t>！！！</a:t>
            </a:r>
            <a:r>
              <a:rPr lang="zh-CN" altLang="en-US" b="1">
                <a:solidFill>
                  <a:srgbClr val="FF0000"/>
                </a:solidFill>
              </a:rPr>
              <a:t>不要自己所搜课程！！！自己搜索出的课程是</a:t>
            </a:r>
            <a:r>
              <a:rPr lang="en-US" altLang="zh-CN" b="1">
                <a:solidFill>
                  <a:srgbClr val="FF0000"/>
                </a:solidFill>
              </a:rPr>
              <a:t>“</a:t>
            </a:r>
            <a:r>
              <a:rPr lang="zh-CN" altLang="en-US" b="1">
                <a:solidFill>
                  <a:srgbClr val="FF0000"/>
                </a:solidFill>
              </a:rPr>
              <a:t>公开课</a:t>
            </a:r>
            <a:r>
              <a:rPr lang="en-US" altLang="zh-CN" b="1">
                <a:solidFill>
                  <a:srgbClr val="FF0000"/>
                </a:solidFill>
              </a:rPr>
              <a:t>”</a:t>
            </a:r>
            <a:r>
              <a:rPr lang="zh-CN" altLang="en-US" b="1">
                <a:solidFill>
                  <a:srgbClr val="FF0000"/>
                </a:solidFill>
              </a:rPr>
              <a:t>或</a:t>
            </a:r>
            <a:r>
              <a:rPr lang="en-US" altLang="zh-CN" b="1">
                <a:solidFill>
                  <a:srgbClr val="FF0000"/>
                </a:solidFill>
              </a:rPr>
              <a:t>“</a:t>
            </a:r>
            <a:r>
              <a:rPr lang="zh-CN" altLang="en-US" b="1">
                <a:solidFill>
                  <a:srgbClr val="FF0000"/>
                </a:solidFill>
              </a:rPr>
              <a:t>兴趣课</a:t>
            </a:r>
            <a:r>
              <a:rPr lang="en-US" altLang="zh-CN" b="1">
                <a:solidFill>
                  <a:srgbClr val="FF0000"/>
                </a:solidFill>
              </a:rPr>
              <a:t>”</a:t>
            </a:r>
            <a:r>
              <a:rPr lang="zh-CN" altLang="en-US" b="1">
                <a:solidFill>
                  <a:srgbClr val="FF0000"/>
                </a:solidFill>
              </a:rPr>
              <a:t>，后台统计不到分数，白学！！！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SubTitle"/>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7"/>
</p:tagLst>
</file>

<file path=ppt/tags/tag15.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8"/>
</p:tagLst>
</file>

<file path=ppt/tags/tag17.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8"/>
</p:tagLst>
</file>

<file path=ppt/tags/tag18.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47"/>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47"/>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47"/>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47"/>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47"/>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SubTitle"/>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47"/>
</p:tagLst>
</file>

<file path=ppt/tags/tag5.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70612164346"/>
  <p:tag name="MH_LIBRARY" val="GRAPHIC"/>
  <p:tag name="MH_TYPE" val="Other"/>
  <p:tag name="MH_ORDER" val="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3232</Words>
  <Application>Microsoft Office PowerPoint</Application>
  <PresentationFormat>宽屏</PresentationFormat>
  <Paragraphs>271</Paragraphs>
  <Slides>40</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40</vt:i4>
      </vt:variant>
    </vt:vector>
  </HeadingPairs>
  <TitlesOfParts>
    <vt:vector size="51" baseType="lpstr">
      <vt:lpstr>Segoe Print</vt:lpstr>
      <vt:lpstr>Calibri</vt:lpstr>
      <vt:lpstr>Wingdings</vt:lpstr>
      <vt:lpstr>Arial</vt:lpstr>
      <vt:lpstr>字魂36号-正文宋楷</vt:lpstr>
      <vt:lpstr>方正苏新诗柳楷简体-yolan</vt:lpstr>
      <vt:lpstr>禹卫书法隶书简体</vt:lpstr>
      <vt:lpstr>宋体</vt:lpstr>
      <vt:lpstr>微软雅黑</vt:lpstr>
      <vt:lpstr>Arial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19</cp:revision>
  <dcterms:created xsi:type="dcterms:W3CDTF">2017-10-20T03:31:00Z</dcterms:created>
  <dcterms:modified xsi:type="dcterms:W3CDTF">2021-10-14T01:59:13Z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